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5" r:id="rId4"/>
    <p:sldId id="28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3264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1584">
          <p15:clr>
            <a:srgbClr val="A4A3A4"/>
          </p15:clr>
        </p15:guide>
        <p15:guide id="7" orient="horz" pos="624">
          <p15:clr>
            <a:srgbClr val="A4A3A4"/>
          </p15:clr>
        </p15:guide>
        <p15:guide id="8" orient="horz" pos="288">
          <p15:clr>
            <a:srgbClr val="A4A3A4"/>
          </p15:clr>
        </p15:guide>
        <p15:guide id="9" pos="288">
          <p15:clr>
            <a:srgbClr val="A4A3A4"/>
          </p15:clr>
        </p15:guide>
        <p15:guide id="10" pos="5472">
          <p15:clr>
            <a:srgbClr val="A4A3A4"/>
          </p15:clr>
        </p15:guide>
        <p15:guide id="11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94629" autoAdjust="0"/>
  </p:normalViewPr>
  <p:slideViewPr>
    <p:cSldViewPr snapToObjects="1">
      <p:cViewPr varScale="1">
        <p:scale>
          <a:sx n="105" d="100"/>
          <a:sy n="105" d="100"/>
        </p:scale>
        <p:origin x="1848" y="120"/>
      </p:cViewPr>
      <p:guideLst>
        <p:guide orient="horz" pos="4176"/>
        <p:guide orient="horz" pos="3264"/>
        <p:guide orient="horz" pos="144"/>
        <p:guide orient="horz" pos="1008"/>
        <p:guide orient="horz" pos="2880"/>
        <p:guide orient="horz" pos="1584"/>
        <p:guide orient="horz" pos="624"/>
        <p:guide orient="horz" pos="288"/>
        <p:guide pos="288"/>
        <p:guide pos="54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D816CDE-BA8B-9347-ABF6-2804EB12EFB9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930FA3A-20FE-B84F-B461-50D764D12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46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0AA04B-1A7E-1D46-98EA-B0363A6C763A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357F86A-BE48-5048-8307-6723E17C1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34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ild_RGBforPPT_WaveTop-Whit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41"/>
          <a:stretch/>
        </p:blipFill>
        <p:spPr>
          <a:xfrm>
            <a:off x="0" y="0"/>
            <a:ext cx="9144000" cy="14542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21" y="2514600"/>
            <a:ext cx="6858000" cy="2057400"/>
          </a:xfrm>
        </p:spPr>
        <p:txBody>
          <a:bodyPr lIns="0" tIns="0" rIns="0" bIns="0" anchor="t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840" y="5181600"/>
            <a:ext cx="6869601" cy="457200"/>
          </a:xfrm>
          <a:noFill/>
        </p:spPr>
        <p:txBody>
          <a:bodyPr wrap="square" lIns="0" tIns="0" rIns="0" bIns="0" anchor="t" anchorCtr="0">
            <a:no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Presenter/</a:t>
            </a:r>
            <a:r>
              <a:rPr lang="en-US" dirty="0" err="1" smtClean="0"/>
              <a:t>Presentee</a:t>
            </a:r>
            <a:r>
              <a:rPr lang="en-US" dirty="0" smtClean="0"/>
              <a:t> Name(s)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265042"/>
            <a:ext cx="457200" cy="365125"/>
          </a:xfrm>
        </p:spPr>
        <p:txBody>
          <a:bodyPr/>
          <a:lstStyle>
            <a:lvl1pPr>
              <a:defRPr>
                <a:solidFill>
                  <a:srgbClr val="FF6D7B"/>
                </a:solidFill>
              </a:defRPr>
            </a:lvl1pPr>
          </a:lstStyle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4572000"/>
            <a:ext cx="6856521" cy="33855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"/>
          </p:nvPr>
        </p:nvSpPr>
        <p:spPr>
          <a:xfrm>
            <a:off x="463753" y="1984515"/>
            <a:ext cx="1600200" cy="45388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AEE48CA7-2699-43B1-867D-98A32B783C0C}" type="datetime1">
              <a:rPr lang="en-US" smtClean="0"/>
              <a:t>3/11/2019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4114800" cy="42734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645093" y="-1656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Guild_RGBforPPT_Ship_Blac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-203131"/>
            <a:ext cx="1219200" cy="1870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65840" y="790545"/>
            <a:ext cx="47157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kern="1200" spc="810" dirty="0" smtClean="0">
                <a:solidFill>
                  <a:schemeClr val="tx2"/>
                </a:solidFill>
              </a:rPr>
              <a:t>CENTRAL SCHOOL DISTRICT</a:t>
            </a:r>
            <a:endParaRPr lang="en-US" sz="1300" kern="1200" spc="81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" y="6454822"/>
            <a:ext cx="45633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spc="0" dirty="0" smtClean="0">
                <a:solidFill>
                  <a:srgbClr val="FF6D7B"/>
                </a:solidFill>
              </a:rPr>
              <a:t>Empowering</a:t>
            </a:r>
            <a:r>
              <a:rPr lang="en-US" sz="1200" spc="0" baseline="0" dirty="0" smtClean="0">
                <a:solidFill>
                  <a:srgbClr val="FF6D7B"/>
                </a:solidFill>
              </a:rPr>
              <a:t> All Students to Succeed in the 21</a:t>
            </a:r>
            <a:r>
              <a:rPr lang="en-US" sz="1200" spc="0" baseline="30000" dirty="0" smtClean="0">
                <a:solidFill>
                  <a:srgbClr val="FF6D7B"/>
                </a:solidFill>
              </a:rPr>
              <a:t>st</a:t>
            </a:r>
            <a:r>
              <a:rPr lang="en-US" sz="1200" spc="0" baseline="0" dirty="0" smtClean="0">
                <a:solidFill>
                  <a:srgbClr val="FF6D7B"/>
                </a:solidFill>
              </a:rPr>
              <a:t> Century</a:t>
            </a:r>
            <a:endParaRPr lang="en-US" sz="1200" spc="0" dirty="0">
              <a:solidFill>
                <a:srgbClr val="FF6D7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144"/>
            <a:ext cx="91440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4" name="Picture 3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272742"/>
            <a:ext cx="457200" cy="365125"/>
          </a:xfrm>
        </p:spPr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7397331" y="6271877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07E8-2893-4689-958B-C7EE8E21A8C2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uild_RGBforPPT_Ship_Black.png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447019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80101"/>
            <a:ext cx="6400800" cy="1362075"/>
          </a:xfrm>
        </p:spPr>
        <p:txBody>
          <a:bodyPr anchor="t">
            <a:noAutofit/>
          </a:bodyPr>
          <a:lstStyle>
            <a:lvl1pPr algn="l">
              <a:defRPr sz="54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divider slide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6D7B"/>
                </a:solidFill>
              </a:defRPr>
            </a:lvl1pPr>
          </a:lstStyle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rgbClr val="FF6D7B"/>
                </a:solidFill>
              </a:defRPr>
            </a:lvl1pPr>
          </a:lstStyle>
          <a:p>
            <a:fld id="{675554F5-D50E-46E9-8583-19E1A33A510D}" type="datetime1">
              <a:rPr lang="en-US" smtClean="0"/>
              <a:t>3/11/2019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7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13" name="Picture 12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229600" y="6264275"/>
            <a:ext cx="457200" cy="365125"/>
          </a:xfrm>
        </p:spPr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3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120A-936A-4CEB-A3AE-C402F1248070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7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2 column - header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17" name="Picture 16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3970"/>
            <a:ext cx="4040188" cy="576072"/>
          </a:xfrm>
          <a:solidFill>
            <a:schemeClr val="accent2"/>
          </a:solidFill>
        </p:spPr>
        <p:txBody>
          <a:bodyPr wrap="square" lIns="91440" tIns="45720" rIns="91440" bIns="91440" anchor="ctr" anchorCtr="0">
            <a:noAutofit/>
          </a:bodyPr>
          <a:lstStyle>
            <a:lvl1pPr marL="0" indent="0">
              <a:buNone/>
              <a:defRPr sz="2400" b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285999"/>
            <a:ext cx="4040188" cy="1690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285999"/>
            <a:ext cx="4041775" cy="1690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649788" y="1603970"/>
            <a:ext cx="4040188" cy="576072"/>
          </a:xfrm>
          <a:solidFill>
            <a:srgbClr val="2F4468"/>
          </a:solidFill>
        </p:spPr>
        <p:txBody>
          <a:bodyPr wrap="square" lIns="91440" tIns="45720" rIns="91440" bIns="91440" anchor="ctr" anchorCtr="0">
            <a:noAutofit/>
          </a:bodyPr>
          <a:lstStyle>
            <a:lvl1pPr marL="0" indent="0">
              <a:buNone/>
              <a:defRPr sz="2400" b="0">
                <a:solidFill>
                  <a:srgbClr val="CED8E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7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9124-2D09-4000-9BBE-CBD3B20D39DE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8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11" name="Picture 10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1D04-2807-4856-9EDF-4B82661F0166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11" name="Picture 10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2DD3-11D1-427B-917A-DD7B0659BC08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4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ideba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4503577"/>
            <a:ext cx="1600199" cy="2454965"/>
          </a:xfrm>
          <a:prstGeom prst="rect">
            <a:avLst/>
          </a:prstGeom>
        </p:spPr>
      </p:pic>
      <p:pic>
        <p:nvPicPr>
          <p:cNvPr id="15" name="Picture 14" descr="Guild_RGBforPPT_TextFull-Red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33205"/>
            <a:ext cx="3657600" cy="1037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0"/>
            <a:ext cx="9144000" cy="5242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6689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473759"/>
            <a:ext cx="3006819" cy="4420970"/>
          </a:xfrm>
          <a:solidFill>
            <a:schemeClr val="tx1"/>
          </a:solidFill>
        </p:spPr>
        <p:txBody>
          <a:bodyPr wrap="square" lIns="182880" tIns="182880" rIns="182880" bIns="182880" anchor="t" anchorCtr="0">
            <a:noAutofit/>
          </a:bodyPr>
          <a:lstStyle>
            <a:lvl1pPr marL="0" indent="0">
              <a:buNone/>
              <a:defRPr sz="2400" b="0">
                <a:solidFill>
                  <a:schemeClr val="tx1">
                    <a:lumMod val="25000"/>
                    <a:lumOff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D85C-0436-45ED-BA24-1EEDA8063895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3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188513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229600" y="6264275"/>
            <a:ext cx="457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5AA4-1930-4848-A39A-3CD2E667BD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7391399" y="6264275"/>
            <a:ext cx="832269" cy="36512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C813-55A6-4ED0-BCEE-2F1C9CF5A463}" type="datetime1">
              <a:rPr lang="en-US" smtClean="0"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5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8" r:id="rId4"/>
    <p:sldLayoutId id="2147483669" r:id="rId5"/>
    <p:sldLayoutId id="2147483670" r:id="rId6"/>
    <p:sldLayoutId id="2147483674" r:id="rId7"/>
    <p:sldLayoutId id="2147483672" r:id="rId8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4572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/>
        <a:buChar char="•"/>
        <a:defRPr sz="2800" kern="1200">
          <a:solidFill>
            <a:srgbClr val="2F4468"/>
          </a:solidFill>
          <a:latin typeface="+mn-lt"/>
          <a:ea typeface="+mn-ea"/>
          <a:cs typeface="+mn-cs"/>
        </a:defRPr>
      </a:lvl1pPr>
      <a:lvl2pPr marL="455613" indent="-223838" algn="l" defTabSz="4572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700"/>
        </a:spcAft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858838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082675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lderlandschool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926279" cy="22098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Capital Construction </a:t>
            </a:r>
            <a:br>
              <a:rPr lang="en-US" dirty="0" smtClean="0"/>
            </a:br>
            <a:r>
              <a:rPr lang="en-US" dirty="0" smtClean="0"/>
              <a:t>Project Update</a:t>
            </a:r>
            <a:br>
              <a:rPr lang="en-US" dirty="0" smtClean="0"/>
            </a:br>
            <a:r>
              <a:rPr lang="en-US" sz="1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12,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5239512"/>
            <a:ext cx="2514600" cy="457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Clifford </a:t>
            </a:r>
            <a:r>
              <a:rPr lang="en-US" dirty="0" err="1" smtClean="0"/>
              <a:t>Nooney</a:t>
            </a:r>
            <a:endParaRPr lang="en-US" dirty="0" smtClean="0"/>
          </a:p>
          <a:p>
            <a:r>
              <a:rPr lang="en-US" dirty="0" smtClean="0"/>
              <a:t>Director of Facilities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A4-1930-4848-A39A-3CD2E667BD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Priority 1 Project Scope Changes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457200" cy="365125"/>
          </a:xfrm>
        </p:spPr>
        <p:txBody>
          <a:bodyPr/>
          <a:lstStyle/>
          <a:p>
            <a:fld id="{49012CAC-8062-4463-88DF-19101243818E}" type="slidenum">
              <a:rPr lang="en-US" smtClean="0">
                <a:solidFill>
                  <a:schemeClr val="tx2"/>
                </a:solidFill>
              </a:rPr>
              <a:t>2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09520"/>
              </p:ext>
            </p:extLst>
          </p:nvPr>
        </p:nvGraphicFramePr>
        <p:xfrm>
          <a:off x="304801" y="1569720"/>
          <a:ext cx="8458199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64">
                  <a:extLst>
                    <a:ext uri="{9D8B030D-6E8A-4147-A177-3AD203B41FA5}">
                      <a16:colId xmlns:a16="http://schemas.microsoft.com/office/drawing/2014/main" val="832983194"/>
                    </a:ext>
                  </a:extLst>
                </a:gridCol>
                <a:gridCol w="5431872">
                  <a:extLst>
                    <a:ext uri="{9D8B030D-6E8A-4147-A177-3AD203B41FA5}">
                      <a16:colId xmlns:a16="http://schemas.microsoft.com/office/drawing/2014/main" val="1433918677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40252835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Project Total as of</a:t>
                      </a:r>
                      <a:r>
                        <a:rPr lang="en-US" sz="2000" b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February 11, 2019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$30,618,764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3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Adjustments</a:t>
                      </a:r>
                      <a:endParaRPr lang="en-US" b="0" u="sng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17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Westmere</a:t>
                      </a:r>
                      <a:r>
                        <a:rPr lang="en-US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Replace oil-fired hot water heater with an electric heater rather</a:t>
                      </a:r>
                      <a:r>
                        <a:rPr lang="en-US" sz="2000" b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 converting to a natural gas heater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-$65,812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101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School:</a:t>
                      </a:r>
                      <a:endParaRPr lang="en-US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 1,000 feet of sewer</a:t>
                      </a:r>
                      <a:r>
                        <a:rPr lang="en-US" sz="2000" b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pipe lining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+$154,861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364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Districtwide:</a:t>
                      </a:r>
                      <a:endParaRPr lang="en-US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</a:t>
                      </a:r>
                      <a:r>
                        <a:rPr lang="en-US" sz="2000" b="0" baseline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</a:t>
                      </a:r>
                      <a:r>
                        <a:rPr lang="en-US" sz="2000" b="0" baseline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escalation for 2021 project start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+$2,521</a:t>
                      </a:r>
                    </a:p>
                    <a:p>
                      <a:pPr algn="r"/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00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 Project Total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$30,710,334</a:t>
                      </a:r>
                      <a:endParaRPr lang="en-US" sz="2000" b="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911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082441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more information on the Proposed Capital Construction Project visit our website at 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www.guilderlandschools.org</a:t>
            </a:r>
            <a:r>
              <a:rPr lang="en-US" dirty="0" smtClean="0">
                <a:solidFill>
                  <a:schemeClr val="tx2"/>
                </a:solidFill>
              </a:rPr>
              <a:t> and click on Capital Project under </a:t>
            </a:r>
            <a:r>
              <a:rPr lang="en-US" i="1" dirty="0" smtClean="0">
                <a:solidFill>
                  <a:schemeClr val="tx2"/>
                </a:solidFill>
              </a:rPr>
              <a:t>Quick Links </a:t>
            </a:r>
            <a:r>
              <a:rPr lang="en-US" dirty="0" smtClean="0">
                <a:solidFill>
                  <a:schemeClr val="tx2"/>
                </a:solidFill>
              </a:rPr>
              <a:t>at the bottom of the homepage.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HS Auditorium Pipes"/>
          <p:cNvPicPr>
            <a:picLocks noGrp="1" noChangeAspect="1"/>
          </p:cNvPicPr>
          <p:nvPr isPhoto="1">
            <p:ph idx="1"/>
          </p:nvPr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1088886"/>
            <a:ext cx="42672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2980" y="381000"/>
            <a:ext cx="4643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Aging Infrastructure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A4-1930-4848-A39A-3CD2E667BDFC}" type="slidenum">
              <a:rPr lang="en-US" smtClean="0">
                <a:solidFill>
                  <a:schemeClr val="tx2"/>
                </a:solidFill>
              </a:rPr>
              <a:pPr/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468957"/>
              </p:ext>
            </p:extLst>
          </p:nvPr>
        </p:nvGraphicFramePr>
        <p:xfrm>
          <a:off x="1143000" y="1148673"/>
          <a:ext cx="63261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948">
                  <a:extLst>
                    <a:ext uri="{9D8B030D-6E8A-4147-A177-3AD203B41FA5}">
                      <a16:colId xmlns:a16="http://schemas.microsoft.com/office/drawing/2014/main" val="1697269533"/>
                    </a:ext>
                  </a:extLst>
                </a:gridCol>
                <a:gridCol w="1728176">
                  <a:extLst>
                    <a:ext uri="{9D8B030D-6E8A-4147-A177-3AD203B41FA5}">
                      <a16:colId xmlns:a16="http://schemas.microsoft.com/office/drawing/2014/main" val="1341216591"/>
                    </a:ext>
                  </a:extLst>
                </a:gridCol>
              </a:tblGrid>
              <a:tr h="56046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2018 Referendum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$42.7 M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73110"/>
                  </a:ext>
                </a:extLst>
              </a:tr>
              <a:tr h="449816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r>
                        <a:rPr lang="en-US" sz="3200" b="0" baseline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Reductions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-$12.0 M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67757"/>
                  </a:ext>
                </a:extLst>
              </a:tr>
              <a:tr h="52311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2019 Referendum       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$30.7 M</a:t>
                      </a:r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20302"/>
                  </a:ext>
                </a:extLst>
              </a:tr>
              <a:tr h="52311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Financed Amount   $27.6 M*</a:t>
                      </a:r>
                      <a:endParaRPr lang="en-US" sz="30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4942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59789" y="4203083"/>
          <a:ext cx="6418326" cy="139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7803">
                  <a:extLst>
                    <a:ext uri="{9D8B030D-6E8A-4147-A177-3AD203B41FA5}">
                      <a16:colId xmlns:a16="http://schemas.microsoft.com/office/drawing/2014/main" val="2962440406"/>
                    </a:ext>
                  </a:extLst>
                </a:gridCol>
                <a:gridCol w="1710523">
                  <a:extLst>
                    <a:ext uri="{9D8B030D-6E8A-4147-A177-3AD203B41FA5}">
                      <a16:colId xmlns:a16="http://schemas.microsoft.com/office/drawing/2014/main" val="1632808660"/>
                    </a:ext>
                  </a:extLst>
                </a:gridCol>
              </a:tblGrid>
              <a:tr h="6121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2018 Referendum</a:t>
                      </a:r>
                      <a:endParaRPr lang="en-US" sz="3200" b="0" kern="120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baseline="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$103   </a:t>
                      </a:r>
                      <a:endParaRPr lang="en-US" sz="3200" b="0" kern="120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952474"/>
                  </a:ext>
                </a:extLst>
              </a:tr>
              <a:tr h="7830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May 2019 Referendum</a:t>
                      </a:r>
                      <a:endParaRPr lang="en-US" sz="3200" kern="120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$65*</a:t>
                      </a:r>
                      <a:endParaRPr lang="en-US" sz="3200" kern="1200" dirty="0">
                        <a:solidFill>
                          <a:schemeClr val="accent6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4414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3568944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Median Homeowner Tax Impact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9452" y="405275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Construction Project Cost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A4-1930-4848-A39A-3CD2E667BDFC}" type="slidenum">
              <a:rPr lang="en-US" smtClean="0">
                <a:solidFill>
                  <a:schemeClr val="tx2"/>
                </a:solidFill>
              </a:rPr>
              <a:pPr/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598221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*Note: $3,150,000 from the Capital Reserve Fund will be applied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              to lower the amount borrowed for the project.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193-01_CRB-CommsPwrptTemplate-GENERAL">
  <a:themeElements>
    <a:clrScheme name="Guilderland 3">
      <a:dk1>
        <a:srgbClr val="92000E"/>
      </a:dk1>
      <a:lt1>
        <a:srgbClr val="FFFFFF"/>
      </a:lt1>
      <a:dk2>
        <a:srgbClr val="404040"/>
      </a:dk2>
      <a:lt2>
        <a:srgbClr val="BFBFBF"/>
      </a:lt2>
      <a:accent1>
        <a:srgbClr val="67010B"/>
      </a:accent1>
      <a:accent2>
        <a:srgbClr val="2F4468"/>
      </a:accent2>
      <a:accent3>
        <a:srgbClr val="A77F3B"/>
      </a:accent3>
      <a:accent4>
        <a:srgbClr val="645175"/>
      </a:accent4>
      <a:accent5>
        <a:srgbClr val="255134"/>
      </a:accent5>
      <a:accent6>
        <a:srgbClr val="102752"/>
      </a:accent6>
      <a:hlink>
        <a:srgbClr val="1D36FF"/>
      </a:hlink>
      <a:folHlink>
        <a:srgbClr val="1D3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43193-01_CRB-CommsPwrptTemplate-GENERAL.potx</Template>
  <TotalTime>1508</TotalTime>
  <Words>176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43193-01_CRB-CommsPwrptTemplate-GENERAL</vt:lpstr>
      <vt:lpstr>Capital Construction  Project Update   March 12, 2019</vt:lpstr>
      <vt:lpstr>Priority 1 Project Scope Changes</vt:lpstr>
      <vt:lpstr>PowerPoint Presentation</vt:lpstr>
      <vt:lpstr> </vt:lpstr>
    </vt:vector>
  </TitlesOfParts>
  <Company>Capital Region BOCES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Pacelli</dc:creator>
  <cp:lastModifiedBy>Linda Livingston</cp:lastModifiedBy>
  <cp:revision>327</cp:revision>
  <cp:lastPrinted>2019-03-11T16:35:41Z</cp:lastPrinted>
  <dcterms:created xsi:type="dcterms:W3CDTF">2015-09-15T15:01:08Z</dcterms:created>
  <dcterms:modified xsi:type="dcterms:W3CDTF">2019-03-11T17:18:26Z</dcterms:modified>
</cp:coreProperties>
</file>