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1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orient="horz" pos="3264">
          <p15:clr>
            <a:srgbClr val="A4A3A4"/>
          </p15:clr>
        </p15:guide>
        <p15:guide id="3" orient="horz" pos="144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2880">
          <p15:clr>
            <a:srgbClr val="A4A3A4"/>
          </p15:clr>
        </p15:guide>
        <p15:guide id="6" orient="horz" pos="158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288">
          <p15:clr>
            <a:srgbClr val="A4A3A4"/>
          </p15:clr>
        </p15:guide>
        <p15:guide id="9" pos="288">
          <p15:clr>
            <a:srgbClr val="A4A3A4"/>
          </p15:clr>
        </p15:guide>
        <p15:guide id="10" pos="5472">
          <p15:clr>
            <a:srgbClr val="A4A3A4"/>
          </p15:clr>
        </p15:guide>
        <p15:guide id="11" pos="2880">
          <p15:clr>
            <a:srgbClr val="A4A3A4"/>
          </p15:clr>
        </p15:guide>
        <p15:guide id="12" orient="horz" pos="2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66"/>
    <a:srgbClr val="FF9900"/>
    <a:srgbClr val="B3132A"/>
    <a:srgbClr val="043673"/>
    <a:srgbClr val="B68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6654" autoAdjust="0"/>
  </p:normalViewPr>
  <p:slideViewPr>
    <p:cSldViewPr snapToObjects="1">
      <p:cViewPr varScale="1">
        <p:scale>
          <a:sx n="59" d="100"/>
          <a:sy n="59" d="100"/>
        </p:scale>
        <p:origin x="942" y="66"/>
      </p:cViewPr>
      <p:guideLst>
        <p:guide orient="horz" pos="4176"/>
        <p:guide orient="horz" pos="3264"/>
        <p:guide orient="horz" pos="144"/>
        <p:guide orient="horz" pos="1008"/>
        <p:guide orient="horz" pos="2880"/>
        <p:guide orient="horz" pos="1584"/>
        <p:guide orient="horz" pos="624"/>
        <p:guide orient="horz" pos="288"/>
        <p:guide pos="288"/>
        <p:guide pos="5472"/>
        <p:guide pos="2880"/>
        <p:guide orient="horz" pos="2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816CDE-BA8B-9347-ABF6-2804EB12EFB9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30FA3A-20FE-B84F-B461-50D764D12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46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0AA04B-1A7E-1D46-98EA-B0363A6C763A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57F86A-BE48-5048-8307-6723E17C18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34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0759A8-575C-CC49-A330-9E8889CC2F99}"/>
              </a:ext>
            </a:extLst>
          </p:cNvPr>
          <p:cNvSpPr/>
          <p:nvPr userDrawn="1"/>
        </p:nvSpPr>
        <p:spPr>
          <a:xfrm>
            <a:off x="0" y="312741"/>
            <a:ext cx="9144000" cy="1542692"/>
          </a:xfrm>
          <a:prstGeom prst="rect">
            <a:avLst/>
          </a:prstGeom>
          <a:solidFill>
            <a:srgbClr val="B313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4716F0-A5E5-5945-A314-05FB2EEF2EF9}"/>
              </a:ext>
            </a:extLst>
          </p:cNvPr>
          <p:cNvSpPr txBox="1"/>
          <p:nvPr userDrawn="1"/>
        </p:nvSpPr>
        <p:spPr>
          <a:xfrm>
            <a:off x="0" y="-8344"/>
            <a:ext cx="9144000" cy="32108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2377440" tIns="0" rIns="0" bIns="0" rtlCol="0" anchor="ctr" anchorCtr="0">
            <a:noAutofit/>
          </a:bodyPr>
          <a:lstStyle/>
          <a:p>
            <a:endParaRPr lang="en-US" sz="2000" b="0" kern="1200" spc="54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578AF1-3210-9F46-8B0E-EA582F4124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68" y="990600"/>
            <a:ext cx="8023932" cy="94323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475025" y="1887940"/>
            <a:ext cx="6754575" cy="28023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000" b="0" kern="1200" spc="600" baseline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CENTRAL SCHOOL DISTRICT</a:t>
            </a:r>
          </a:p>
        </p:txBody>
      </p:sp>
      <p:pic>
        <p:nvPicPr>
          <p:cNvPr id="9" name="Picture 8" descr="A picture containing electronics, black&#10;&#10;Description automatically generated">
            <a:extLst>
              <a:ext uri="{FF2B5EF4-FFF2-40B4-BE49-F238E27FC236}">
                <a16:creationId xmlns:a16="http://schemas.microsoft.com/office/drawing/2014/main" id="{F64697DA-694F-BC4C-AB93-0FB946C91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l="21111" t="10017" r="12027" b="-13713"/>
          <a:stretch/>
        </p:blipFill>
        <p:spPr>
          <a:xfrm rot="5400000">
            <a:off x="3939747" y="1660357"/>
            <a:ext cx="6848856" cy="3566160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5E19466-4A3F-4F4E-91BF-7F4F2109E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</a:blip>
          <a:srcRect l="1929" r="-5099"/>
          <a:stretch/>
        </p:blipFill>
        <p:spPr>
          <a:xfrm>
            <a:off x="304800" y="0"/>
            <a:ext cx="1576600" cy="1021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455" y="3119750"/>
            <a:ext cx="6858000" cy="2057400"/>
          </a:xfrm>
        </p:spPr>
        <p:txBody>
          <a:bodyPr lIns="0" tIns="0" rIns="0" bIns="0" anchor="t" anchorCtr="0">
            <a:noAutofit/>
          </a:bodyPr>
          <a:lstStyle>
            <a:lvl1pPr algn="l">
              <a:defRPr sz="5400">
                <a:solidFill>
                  <a:srgbClr val="B3132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4574" y="5786750"/>
            <a:ext cx="6869601" cy="457200"/>
          </a:xfrm>
          <a:noFill/>
        </p:spPr>
        <p:txBody>
          <a:bodyPr wrap="square" lIns="0" tIns="0" rIns="0" bIns="0" anchor="t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Presenter/</a:t>
            </a:r>
            <a:r>
              <a:rPr lang="en-US" dirty="0" err="1"/>
              <a:t>Presentee</a:t>
            </a:r>
            <a:r>
              <a:rPr lang="en-US" dirty="0"/>
              <a:t> Name(s)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5933" y="5177150"/>
            <a:ext cx="6856521" cy="338554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"/>
          </p:nvPr>
        </p:nvSpPr>
        <p:spPr>
          <a:xfrm>
            <a:off x="492487" y="2604268"/>
            <a:ext cx="1600200" cy="45388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7/27/2021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645093" y="-1656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265042"/>
            <a:ext cx="457200" cy="365125"/>
          </a:xfrm>
        </p:spPr>
        <p:txBody>
          <a:bodyPr/>
          <a:lstStyle>
            <a:lvl1pPr>
              <a:defRPr>
                <a:solidFill>
                  <a:srgbClr val="B6898A"/>
                </a:solidFill>
              </a:defRPr>
            </a:lvl1pPr>
          </a:lstStyle>
          <a:p>
            <a:fld id="{8B385AA4-1930-4848-A39A-3CD2E667BD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8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6156B6-931D-FF4E-A35B-2FD306B79648}"/>
              </a:ext>
            </a:extLst>
          </p:cNvPr>
          <p:cNvSpPr/>
          <p:nvPr userDrawn="1"/>
        </p:nvSpPr>
        <p:spPr>
          <a:xfrm>
            <a:off x="-13252" y="7421"/>
            <a:ext cx="9144000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143000"/>
          </a:xfrm>
        </p:spPr>
        <p:txBody>
          <a:bodyPr/>
          <a:lstStyle>
            <a:lvl1pPr>
              <a:defRPr>
                <a:solidFill>
                  <a:srgbClr val="B3132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1885131"/>
          </a:xfrm>
        </p:spPr>
        <p:txBody>
          <a:bodyPr/>
          <a:lstStyle>
            <a:lvl1pPr marL="344488" indent="-344488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1pPr>
            <a:lvl2pPr>
              <a:buClr>
                <a:srgbClr val="B3132A"/>
              </a:buClr>
              <a:defRPr/>
            </a:lvl2pPr>
            <a:lvl3pPr>
              <a:buClr>
                <a:srgbClr val="B3132A"/>
              </a:buClr>
              <a:defRPr/>
            </a:lvl3pPr>
            <a:lvl4pPr>
              <a:buClr>
                <a:srgbClr val="B3132A"/>
              </a:buClr>
              <a:defRPr/>
            </a:lvl4pPr>
            <a:lvl5pPr>
              <a:buClr>
                <a:srgbClr val="B3132A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229600" y="6263640"/>
            <a:ext cx="457200" cy="365125"/>
          </a:xfrm>
        </p:spPr>
        <p:txBody>
          <a:bodyPr/>
          <a:lstStyle/>
          <a:p>
            <a:fld id="{8B385AA4-1930-4848-A39A-3CD2E667BD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397331" y="6263640"/>
            <a:ext cx="832269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7/27/2021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CA1858-6F05-D143-8F8F-D54778BFC3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586" y="225199"/>
            <a:ext cx="4572000" cy="171450"/>
          </a:xfrm>
          <a:prstGeom prst="rect">
            <a:avLst/>
          </a:prstGeom>
        </p:spPr>
      </p:pic>
      <p:pic>
        <p:nvPicPr>
          <p:cNvPr id="11" name="Picture 10" descr="A picture containing electronics, black&#10;&#10;Description automatically generated">
            <a:extLst>
              <a:ext uri="{FF2B5EF4-FFF2-40B4-BE49-F238E27FC236}">
                <a16:creationId xmlns:a16="http://schemas.microsoft.com/office/drawing/2014/main" id="{9E60446D-A56E-084C-A599-A373133F64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"/>
          </a:blip>
          <a:srcRect l="21111" t="10017" r="12027" b="-13713"/>
          <a:stretch/>
        </p:blipFill>
        <p:spPr>
          <a:xfrm rot="5400000">
            <a:off x="3939747" y="1660357"/>
            <a:ext cx="6848856" cy="3566160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AA597E2C-C2C9-8245-94F2-CF45723CF0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200" y="65688"/>
            <a:ext cx="990600" cy="66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3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Blue">
    <p:bg>
      <p:bgPr>
        <a:solidFill>
          <a:srgbClr val="B31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80101"/>
            <a:ext cx="6400800" cy="1362075"/>
          </a:xfrm>
        </p:spPr>
        <p:txBody>
          <a:bodyPr anchor="t">
            <a:noAutofit/>
          </a:bodyPr>
          <a:lstStyle>
            <a:lvl1pPr algn="l">
              <a:defRPr sz="5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slide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6D7B"/>
                </a:solidFill>
              </a:defRPr>
            </a:lvl1pPr>
          </a:lstStyle>
          <a:p>
            <a:fld id="{8B385AA4-1930-4848-A39A-3CD2E667BD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rgbClr val="FF6D7B"/>
                </a:solidFill>
              </a:defRPr>
            </a:lvl1pPr>
          </a:lstStyle>
          <a:p>
            <a:r>
              <a:rPr lang="en-US" smtClean="0"/>
              <a:t>7/27/2021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AB24F2-8E9E-0846-B804-A0C8FD2F3773}"/>
              </a:ext>
            </a:extLst>
          </p:cNvPr>
          <p:cNvSpPr/>
          <p:nvPr userDrawn="1"/>
        </p:nvSpPr>
        <p:spPr>
          <a:xfrm>
            <a:off x="0" y="13252"/>
            <a:ext cx="9144000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82A1B162-7E3D-0D43-AF1D-D5A230844C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t="-47319" b="47319"/>
          <a:stretch/>
        </p:blipFill>
        <p:spPr>
          <a:xfrm rot="5400000">
            <a:off x="5852160" y="1820546"/>
            <a:ext cx="6385918" cy="36857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3C698C-268F-544C-8E3E-FC18ADDA2E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586" y="225199"/>
            <a:ext cx="4572000" cy="171450"/>
          </a:xfrm>
          <a:prstGeom prst="rect">
            <a:avLst/>
          </a:prstGeom>
        </p:spPr>
      </p:pic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5C73A7B6-3670-1C4A-99E0-AC831671D2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" y="65688"/>
            <a:ext cx="990600" cy="66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7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>
            <a:lvl1pPr>
              <a:defRPr>
                <a:solidFill>
                  <a:srgbClr val="B3132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2"/>
            <a:ext cx="4038600" cy="2255489"/>
          </a:xfrm>
        </p:spPr>
        <p:txBody>
          <a:bodyPr/>
          <a:lstStyle>
            <a:lvl1pPr marL="344488" indent="-344488">
              <a:buClr>
                <a:srgbClr val="B3132A"/>
              </a:buClr>
              <a:buFontTx/>
              <a:buBlip>
                <a:blip r:embed="rId2"/>
              </a:buBlip>
              <a:defRPr sz="2800">
                <a:solidFill>
                  <a:schemeClr val="tx2"/>
                </a:solidFill>
              </a:defRPr>
            </a:lvl1pPr>
            <a:lvl2pPr>
              <a:buClr>
                <a:srgbClr val="B3132A"/>
              </a:buClr>
              <a:defRPr sz="2400"/>
            </a:lvl2pPr>
            <a:lvl3pPr>
              <a:buClr>
                <a:srgbClr val="B3132A"/>
              </a:buClr>
              <a:defRPr sz="2000"/>
            </a:lvl3pPr>
            <a:lvl4pPr>
              <a:buClr>
                <a:srgbClr val="B3132A"/>
              </a:buClr>
              <a:defRPr sz="1800"/>
            </a:lvl4pPr>
            <a:lvl5pPr>
              <a:buClr>
                <a:srgbClr val="B3132A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2"/>
            <a:ext cx="4038600" cy="2255489"/>
          </a:xfrm>
        </p:spPr>
        <p:txBody>
          <a:bodyPr/>
          <a:lstStyle>
            <a:lvl1pPr marL="344488" indent="-344488">
              <a:buFontTx/>
              <a:buBlip>
                <a:blip r:embed="rId2"/>
              </a:buBlip>
              <a:defRPr sz="2800">
                <a:solidFill>
                  <a:schemeClr val="tx2"/>
                </a:solidFill>
              </a:defRPr>
            </a:lvl1pPr>
            <a:lvl2pPr>
              <a:buClr>
                <a:srgbClr val="B3132A"/>
              </a:buClr>
              <a:defRPr sz="2400"/>
            </a:lvl2pPr>
            <a:lvl3pPr>
              <a:buClr>
                <a:srgbClr val="B3132A"/>
              </a:buClr>
              <a:defRPr sz="2000"/>
            </a:lvl3pPr>
            <a:lvl4pPr>
              <a:buClr>
                <a:srgbClr val="B3132A"/>
              </a:buClr>
              <a:defRPr sz="1800"/>
            </a:lvl4pPr>
            <a:lvl5pPr>
              <a:buClr>
                <a:srgbClr val="B3132A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229600" y="6264275"/>
            <a:ext cx="457200" cy="365125"/>
          </a:xfrm>
        </p:spPr>
        <p:txBody>
          <a:bodyPr/>
          <a:lstStyle/>
          <a:p>
            <a:fld id="{8B385AA4-1930-4848-A39A-3CD2E667BD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3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7/27/2021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5F0F6A-B310-CE47-BAA5-5152F5E3A89B}"/>
              </a:ext>
            </a:extLst>
          </p:cNvPr>
          <p:cNvSpPr/>
          <p:nvPr userDrawn="1"/>
        </p:nvSpPr>
        <p:spPr>
          <a:xfrm>
            <a:off x="-13252" y="7421"/>
            <a:ext cx="9144000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F6ACC6-66D0-6D46-80E3-818D5B234D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00" y="205814"/>
            <a:ext cx="4572000" cy="171450"/>
          </a:xfrm>
          <a:prstGeom prst="rect">
            <a:avLst/>
          </a:prstGeom>
        </p:spPr>
      </p:pic>
      <p:pic>
        <p:nvPicPr>
          <p:cNvPr id="15" name="Picture 14" descr="A picture containing electronics, black&#10;&#10;Description automatically generated">
            <a:extLst>
              <a:ext uri="{FF2B5EF4-FFF2-40B4-BE49-F238E27FC236}">
                <a16:creationId xmlns:a16="http://schemas.microsoft.com/office/drawing/2014/main" id="{1E339F51-B726-1E47-B17D-67BE26449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"/>
          </a:blip>
          <a:srcRect l="21111" t="10017" r="12027" b="-13713"/>
          <a:stretch/>
        </p:blipFill>
        <p:spPr>
          <a:xfrm rot="5400000">
            <a:off x="3939747" y="1660357"/>
            <a:ext cx="6848856" cy="3566160"/>
          </a:xfrm>
          <a:prstGeom prst="rect">
            <a:avLst/>
          </a:prstGeom>
        </p:spPr>
      </p:pic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3289CF30-79A9-5748-9D53-0E4D0755A49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200" y="65688"/>
            <a:ext cx="990600" cy="66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7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column - header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uild_RGBforPPT_TextFull-RedBl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44" y="6525603"/>
            <a:ext cx="3657600" cy="103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3132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3970"/>
            <a:ext cx="4040188" cy="576072"/>
          </a:xfrm>
          <a:solidFill>
            <a:schemeClr val="bg2">
              <a:lumMod val="50000"/>
            </a:schemeClr>
          </a:solidFill>
        </p:spPr>
        <p:txBody>
          <a:bodyPr wrap="square" lIns="91440" tIns="45720" rIns="91440" bIns="91440" anchor="ctr" anchorCtr="0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85999"/>
            <a:ext cx="4040188" cy="1690719"/>
          </a:xfrm>
        </p:spPr>
        <p:txBody>
          <a:bodyPr/>
          <a:lstStyle>
            <a:lvl1pPr marL="344488" indent="-344488">
              <a:buFontTx/>
              <a:buBlip>
                <a:blip r:embed="rId3"/>
              </a:buBlip>
              <a:defRPr sz="2400">
                <a:solidFill>
                  <a:srgbClr val="B3132A"/>
                </a:solidFill>
              </a:defRPr>
            </a:lvl1pPr>
            <a:lvl2pPr>
              <a:buClr>
                <a:srgbClr val="B3132A"/>
              </a:buClr>
              <a:defRPr sz="2000"/>
            </a:lvl2pPr>
            <a:lvl3pPr>
              <a:buClr>
                <a:srgbClr val="B3132A"/>
              </a:buClr>
              <a:defRPr sz="1800"/>
            </a:lvl3pPr>
            <a:lvl4pPr>
              <a:buClr>
                <a:srgbClr val="B3132A"/>
              </a:buClr>
              <a:defRPr sz="1600"/>
            </a:lvl4pPr>
            <a:lvl5pPr>
              <a:buClr>
                <a:srgbClr val="B3132A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7" y="2285999"/>
            <a:ext cx="4041775" cy="1690719"/>
          </a:xfrm>
        </p:spPr>
        <p:txBody>
          <a:bodyPr/>
          <a:lstStyle>
            <a:lvl1pPr marL="344488" indent="-344488">
              <a:buFontTx/>
              <a:buBlip>
                <a:blip r:embed="rId3"/>
              </a:buBlip>
              <a:defRPr sz="2400">
                <a:solidFill>
                  <a:srgbClr val="B3132A"/>
                </a:solidFill>
              </a:defRPr>
            </a:lvl1pPr>
            <a:lvl2pPr>
              <a:buClr>
                <a:srgbClr val="B3132A"/>
              </a:buClr>
              <a:defRPr sz="2000"/>
            </a:lvl2pPr>
            <a:lvl3pPr>
              <a:buClr>
                <a:srgbClr val="B3132A"/>
              </a:buClr>
              <a:defRPr sz="1800"/>
            </a:lvl3pPr>
            <a:lvl4pPr>
              <a:buClr>
                <a:srgbClr val="B3132A"/>
              </a:buClr>
              <a:defRPr sz="1600"/>
            </a:lvl4pPr>
            <a:lvl5pPr>
              <a:buClr>
                <a:srgbClr val="B3132A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649788" y="1603970"/>
            <a:ext cx="4040188" cy="576072"/>
          </a:xfrm>
          <a:solidFill>
            <a:schemeClr val="bg2">
              <a:lumMod val="50000"/>
            </a:schemeClr>
          </a:solidFill>
        </p:spPr>
        <p:txBody>
          <a:bodyPr wrap="square" lIns="91440" tIns="45720" rIns="91440" bIns="91440" anchor="ctr" anchorCtr="0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385AA4-1930-4848-A39A-3CD2E667BD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7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7/27/2021</a:t>
            </a:r>
            <a:endParaRPr lang="en-US" dirty="0"/>
          </a:p>
        </p:txBody>
      </p:sp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470B0830-9A2F-6243-ABFE-6EF5409CC6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600" y="6316319"/>
            <a:ext cx="654946" cy="437637"/>
          </a:xfrm>
          <a:prstGeom prst="rect">
            <a:avLst/>
          </a:prstGeom>
        </p:spPr>
      </p:pic>
      <p:pic>
        <p:nvPicPr>
          <p:cNvPr id="20" name="Picture 19" descr="A picture containing electronics, black&#10;&#10;Description automatically generated">
            <a:extLst>
              <a:ext uri="{FF2B5EF4-FFF2-40B4-BE49-F238E27FC236}">
                <a16:creationId xmlns:a16="http://schemas.microsoft.com/office/drawing/2014/main" id="{BB319954-9A08-1A44-9816-A62D5B3F29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5000"/>
          </a:blip>
          <a:srcRect l="21111" t="10017" r="12027" b="-13713"/>
          <a:stretch/>
        </p:blipFill>
        <p:spPr>
          <a:xfrm rot="5400000">
            <a:off x="3939747" y="1660357"/>
            <a:ext cx="6848856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8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5E05CC-430C-7849-86B9-D0F0C847D5EC}"/>
              </a:ext>
            </a:extLst>
          </p:cNvPr>
          <p:cNvSpPr/>
          <p:nvPr userDrawn="1"/>
        </p:nvSpPr>
        <p:spPr>
          <a:xfrm>
            <a:off x="-13252" y="7421"/>
            <a:ext cx="9144000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916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5AA4-1930-4848-A39A-3CD2E667BD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7/27/2021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4BB39F-D9B7-204B-AB93-FCEDCC6806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000" y="205814"/>
            <a:ext cx="4572000" cy="171450"/>
          </a:xfrm>
          <a:prstGeom prst="rect">
            <a:avLst/>
          </a:prstGeom>
        </p:spPr>
      </p:pic>
      <p:pic>
        <p:nvPicPr>
          <p:cNvPr id="13" name="Picture 12" descr="A picture containing electronics, black&#10;&#10;Description automatically generated">
            <a:extLst>
              <a:ext uri="{FF2B5EF4-FFF2-40B4-BE49-F238E27FC236}">
                <a16:creationId xmlns:a16="http://schemas.microsoft.com/office/drawing/2014/main" id="{554DEE7A-BE48-AE49-B06B-0E5554CBA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l="21111" t="10017" r="12027" b="-13713"/>
          <a:stretch/>
        </p:blipFill>
        <p:spPr>
          <a:xfrm rot="5400000">
            <a:off x="3939747" y="1660357"/>
            <a:ext cx="6848856" cy="3566160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88589221-7F60-A947-B8E5-797545CCF7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" y="65688"/>
            <a:ext cx="990600" cy="66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5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uild_RGBforPPT_TextFull-RedBl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33205"/>
            <a:ext cx="3657600" cy="103797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5AA4-1930-4848-A39A-3CD2E667BD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7/27/2021</a:t>
            </a:r>
            <a:endParaRPr lang="en-US" dirty="0"/>
          </a:p>
        </p:txBody>
      </p:sp>
      <p:pic>
        <p:nvPicPr>
          <p:cNvPr id="6" name="Picture 5" descr="A picture containing electronics, black&#10;&#10;Description automatically generated">
            <a:extLst>
              <a:ext uri="{FF2B5EF4-FFF2-40B4-BE49-F238E27FC236}">
                <a16:creationId xmlns:a16="http://schemas.microsoft.com/office/drawing/2014/main" id="{2A463921-322F-D74A-AE7E-D5160EE3BB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56141" cy="2800036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ACEEF3F-63DE-E141-90F8-799648ABB8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" y="65688"/>
            <a:ext cx="990600" cy="66192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1290BE-4454-8841-B794-CCDC088648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03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8819541-2171-984C-9DEE-1A0EAD0C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4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ba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5111750" cy="2532488"/>
          </a:xfrm>
        </p:spPr>
        <p:txBody>
          <a:bodyPr/>
          <a:lstStyle>
            <a:lvl1pPr marL="344488" indent="-344488">
              <a:buFontTx/>
              <a:buBlip>
                <a:blip r:embed="rId2"/>
              </a:buBlip>
              <a:defRPr sz="3200">
                <a:solidFill>
                  <a:srgbClr val="B3132A"/>
                </a:solidFill>
              </a:defRPr>
            </a:lvl1pPr>
            <a:lvl2pPr>
              <a:buClr>
                <a:srgbClr val="B3132A"/>
              </a:buClr>
              <a:defRPr sz="2800"/>
            </a:lvl2pPr>
            <a:lvl3pPr>
              <a:buClr>
                <a:srgbClr val="B3132A"/>
              </a:buClr>
              <a:defRPr sz="2400"/>
            </a:lvl3pPr>
            <a:lvl4pPr>
              <a:buClr>
                <a:srgbClr val="B3132A"/>
              </a:buClr>
              <a:defRPr sz="2000"/>
            </a:lvl4pPr>
            <a:lvl5pPr>
              <a:buClr>
                <a:srgbClr val="B3132A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385AA4-1930-4848-A39A-3CD2E667BD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7/27/2021</a:t>
            </a:r>
            <a:endParaRPr lang="en-US" dirty="0"/>
          </a:p>
        </p:txBody>
      </p:sp>
      <p:pic>
        <p:nvPicPr>
          <p:cNvPr id="16" name="Picture 15" descr="A picture containing electronics, black&#10;&#10;Description automatically generated">
            <a:extLst>
              <a:ext uri="{FF2B5EF4-FFF2-40B4-BE49-F238E27FC236}">
                <a16:creationId xmlns:a16="http://schemas.microsoft.com/office/drawing/2014/main" id="{C0FD624D-7213-B14E-A2A5-E47A3DA075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l="21111" t="10017" r="12027" b="-13713"/>
          <a:stretch/>
        </p:blipFill>
        <p:spPr>
          <a:xfrm rot="5400000">
            <a:off x="3939747" y="1660357"/>
            <a:ext cx="6848856" cy="3566160"/>
          </a:xfrm>
          <a:prstGeom prst="rect">
            <a:avLst/>
          </a:prstGeom>
        </p:spPr>
      </p:pic>
      <p:pic>
        <p:nvPicPr>
          <p:cNvPr id="8" name="Picture 7" descr="Guild_RGBforPPT_TextFull-RedBlack.png">
            <a:extLst>
              <a:ext uri="{FF2B5EF4-FFF2-40B4-BE49-F238E27FC236}">
                <a16:creationId xmlns:a16="http://schemas.microsoft.com/office/drawing/2014/main" id="{80C72987-CDD8-0745-B4F0-2A1EA49F6E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44" y="6525603"/>
            <a:ext cx="3657600" cy="103797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D2C8818D-155A-EA45-A195-79A1682DA22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8600" y="6316319"/>
            <a:ext cx="654946" cy="437637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5D51404-7426-8440-BCA6-250893085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3030882" cy="4408503"/>
          </a:xfrm>
          <a:prstGeom prst="rect">
            <a:avLst/>
          </a:prstGeom>
          <a:solidFill>
            <a:srgbClr val="B3132A"/>
          </a:solidFill>
        </p:spPr>
        <p:txBody>
          <a:bodyPr vert="horz" lIns="182880" tIns="182880" rIns="182880" bIns="182880" rtlCol="0"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274343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209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Proposed Plan for Use of Federal Funds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6934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Tuesday, July 27,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229600" y="6264275"/>
            <a:ext cx="457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5AA4-1930-4848-A39A-3CD2E667BD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7/27/2021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5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8" r:id="rId4"/>
    <p:sldLayoutId id="2147483669" r:id="rId5"/>
    <p:sldLayoutId id="2147483670" r:id="rId6"/>
    <p:sldLayoutId id="2147483674" r:id="rId7"/>
    <p:sldLayoutId id="2147483672" r:id="rId8"/>
  </p:sldLayoutIdLst>
  <p:hf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SzPct val="100000"/>
        <a:buFontTx/>
        <a:buNone/>
        <a:defRPr sz="4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44487" indent="0" algn="l" defTabSz="4572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rgbClr val="B3132A"/>
        </a:buClr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69913" indent="0" algn="l" defTabSz="457200" rtl="0" eaLnBrk="1" latinLnBrk="0" hangingPunct="1">
        <a:lnSpc>
          <a:spcPct val="90000"/>
        </a:lnSpc>
        <a:spcBef>
          <a:spcPts val="0"/>
        </a:spcBef>
        <a:spcAft>
          <a:spcPts val="700"/>
        </a:spcAft>
        <a:buClr>
          <a:srgbClr val="B3132A"/>
        </a:buClr>
        <a:buFont typeface="Arial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42950" indent="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B3132A"/>
        </a:buClr>
        <a:buFont typeface="Arial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973138" indent="0" algn="l" defTabSz="4572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rgbClr val="B3132A"/>
        </a:buClr>
        <a:buFont typeface="Arial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Reopening Plan</a:t>
            </a:r>
            <a:br>
              <a:rPr lang="en-US" dirty="0" smtClean="0"/>
            </a:br>
            <a:r>
              <a:rPr lang="en-US" dirty="0" smtClean="0"/>
              <a:t>2021-2022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Marie Wiles and Members of Recovery Steering Committee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dirty="0" smtClean="0"/>
              <a:t>Live Stream Panel Q &amp; 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8/30/2021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5AA4-1930-4848-A39A-3CD2E667BDF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Transportation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7677"/>
            <a:ext cx="8229600" cy="5047536"/>
          </a:xfrm>
        </p:spPr>
        <p:txBody>
          <a:bodyPr/>
          <a:lstStyle/>
          <a:p>
            <a:pPr algn="l"/>
            <a:r>
              <a:rPr lang="en-US" sz="3200" dirty="0" smtClean="0"/>
              <a:t>Physical distancing on buses is not feasible;</a:t>
            </a:r>
          </a:p>
          <a:p>
            <a:pPr algn="l"/>
            <a:r>
              <a:rPr lang="en-US" sz="3200" dirty="0" smtClean="0"/>
              <a:t>Students and school staff </a:t>
            </a:r>
            <a:r>
              <a:rPr lang="en-US" sz="3200" u="sng" dirty="0" smtClean="0"/>
              <a:t>must</a:t>
            </a:r>
            <a:r>
              <a:rPr lang="en-US" sz="3200" dirty="0" smtClean="0"/>
              <a:t> wear acceptable face coverings at all times on school buses;</a:t>
            </a:r>
          </a:p>
          <a:p>
            <a:pPr algn="l"/>
            <a:r>
              <a:rPr lang="en-US" sz="3200" dirty="0" smtClean="0"/>
              <a:t>Caregivers are encouraged to drive or walk students to school to reduce density;</a:t>
            </a:r>
          </a:p>
          <a:p>
            <a:pPr algn="l"/>
            <a:r>
              <a:rPr lang="en-US" sz="3200" dirty="0" smtClean="0"/>
              <a:t>Windows and hatches open to improve ventilation (seasonal);</a:t>
            </a:r>
          </a:p>
          <a:p>
            <a:pPr algn="l"/>
            <a:r>
              <a:rPr lang="en-US" sz="3200" dirty="0" smtClean="0"/>
              <a:t>Daily cleaning, including high contact areas;</a:t>
            </a:r>
          </a:p>
          <a:p>
            <a:pPr algn="l"/>
            <a:r>
              <a:rPr lang="en-US" sz="3200" dirty="0" smtClean="0"/>
              <a:t>No bus passes for alternative routes.</a:t>
            </a:r>
          </a:p>
          <a:p>
            <a:pPr algn="l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5AA4-1930-4848-A39A-3CD2E667BDF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7/27/2021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672736"/>
            <a:ext cx="8229600" cy="1143000"/>
          </a:xfrm>
        </p:spPr>
        <p:txBody>
          <a:bodyPr/>
          <a:lstStyle/>
          <a:p>
            <a:r>
              <a:rPr lang="en-US" sz="4400" dirty="0" smtClean="0"/>
              <a:t>School Meals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588865"/>
            <a:ext cx="8229600" cy="5269135"/>
          </a:xfrm>
        </p:spPr>
        <p:txBody>
          <a:bodyPr/>
          <a:lstStyle/>
          <a:p>
            <a:pPr algn="l"/>
            <a:r>
              <a:rPr lang="en-US" sz="3600" dirty="0"/>
              <a:t> </a:t>
            </a:r>
            <a:r>
              <a:rPr lang="en-US" sz="3200" dirty="0" smtClean="0"/>
              <a:t>Maximize physical distancing; 3 feet (if possible) both in service line and while eating;</a:t>
            </a:r>
          </a:p>
          <a:p>
            <a:pPr marL="630237" lvl="1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Use of alternate large spaces for seating </a:t>
            </a:r>
          </a:p>
          <a:p>
            <a:pPr marL="630237" lvl="1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Cohort seating by class (assigned tables)</a:t>
            </a:r>
          </a:p>
          <a:p>
            <a:pPr marL="630237" lvl="1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Mix of classrooms and cafeterias used at elementary level</a:t>
            </a:r>
          </a:p>
          <a:p>
            <a:pPr marL="630237" lvl="1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Cleaning between groups of students</a:t>
            </a:r>
          </a:p>
          <a:p>
            <a:pPr algn="l"/>
            <a:r>
              <a:rPr lang="en-US" sz="3200" dirty="0" smtClean="0"/>
              <a:t>Students may remove masks when seated and eating;</a:t>
            </a:r>
          </a:p>
          <a:p>
            <a:pPr algn="l"/>
            <a:r>
              <a:rPr lang="en-US" sz="3200" dirty="0" smtClean="0"/>
              <a:t>No sharing of food/beverages; hygiene encouraged.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5AA4-1930-4848-A39A-3CD2E667BDF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7/27/2021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Athletics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99153"/>
          </a:xfrm>
        </p:spPr>
        <p:txBody>
          <a:bodyPr/>
          <a:lstStyle/>
          <a:p>
            <a:pPr algn="l"/>
            <a:r>
              <a:rPr lang="en-US" sz="3200" dirty="0"/>
              <a:t> </a:t>
            </a:r>
            <a:r>
              <a:rPr lang="en-US" sz="3200" dirty="0" smtClean="0"/>
              <a:t>All sports at all levels offered in Fall season;</a:t>
            </a:r>
          </a:p>
          <a:p>
            <a:pPr algn="l"/>
            <a:r>
              <a:rPr lang="en-US" sz="3200" dirty="0" smtClean="0"/>
              <a:t>Masks required by athletes and coaches indoors;</a:t>
            </a:r>
          </a:p>
          <a:p>
            <a:pPr algn="l"/>
            <a:r>
              <a:rPr lang="en-US" sz="3200" dirty="0"/>
              <a:t>P</a:t>
            </a:r>
            <a:r>
              <a:rPr lang="en-US" sz="3200" dirty="0" smtClean="0"/>
              <a:t>hysical distance promoted whenever possible;</a:t>
            </a:r>
          </a:p>
          <a:p>
            <a:pPr algn="l"/>
            <a:r>
              <a:rPr lang="en-US" sz="3200" dirty="0" smtClean="0"/>
              <a:t>Screening tests for unvaccinated athletes in high risk sports (football, volleyball, cheer) during periods of high transmission;</a:t>
            </a:r>
          </a:p>
          <a:p>
            <a:pPr algn="l"/>
            <a:r>
              <a:rPr lang="en-US" sz="3200" dirty="0" smtClean="0"/>
              <a:t>Limitations on spectators at large or indoor events still under review.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5AA4-1930-4848-A39A-3CD2E667BDF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7/27/2021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Music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99153"/>
          </a:xfrm>
        </p:spPr>
        <p:txBody>
          <a:bodyPr/>
          <a:lstStyle/>
          <a:p>
            <a:pPr algn="l"/>
            <a:r>
              <a:rPr lang="en-US" sz="3200" dirty="0"/>
              <a:t> </a:t>
            </a:r>
            <a:r>
              <a:rPr lang="en-US" sz="3200" dirty="0" smtClean="0"/>
              <a:t>All curricular and extra-curricular music programs offered at all levels;</a:t>
            </a:r>
          </a:p>
          <a:p>
            <a:pPr algn="l"/>
            <a:r>
              <a:rPr lang="en-US" sz="3200" dirty="0" smtClean="0"/>
              <a:t>Masks required by musicians when indoors or when playing wind instruments or singing;</a:t>
            </a:r>
          </a:p>
          <a:p>
            <a:pPr algn="l"/>
            <a:r>
              <a:rPr lang="en-US" sz="3200" dirty="0" smtClean="0"/>
              <a:t>Bell covers required for brass and wind instruments;</a:t>
            </a:r>
          </a:p>
          <a:p>
            <a:pPr algn="l"/>
            <a:r>
              <a:rPr lang="en-US" sz="3200" dirty="0" smtClean="0"/>
              <a:t>3 feet of physical distancing will be maintained;</a:t>
            </a:r>
          </a:p>
          <a:p>
            <a:pPr algn="l"/>
            <a:r>
              <a:rPr lang="en-US" sz="3200" dirty="0" smtClean="0"/>
              <a:t>Consideration for live performances with or without audiences is still ongoing.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5AA4-1930-4848-A39A-3CD2E667BDF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7/27/2021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Visitors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291157"/>
          </a:xfrm>
        </p:spPr>
        <p:txBody>
          <a:bodyPr/>
          <a:lstStyle/>
          <a:p>
            <a:pPr algn="l"/>
            <a:r>
              <a:rPr lang="en-US" sz="3200" dirty="0" smtClean="0"/>
              <a:t>Limit nonessential visitors, volunteers and activities involving external groups or organizations.  Considerations include:</a:t>
            </a:r>
          </a:p>
          <a:p>
            <a:pPr marL="801687" lvl="1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Level of community transmission</a:t>
            </a:r>
          </a:p>
          <a:p>
            <a:pPr marL="801687" lvl="1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Location of event (indoors/outdoors)</a:t>
            </a:r>
          </a:p>
          <a:p>
            <a:pPr marL="801687" lvl="1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Anticipated number of participants</a:t>
            </a:r>
          </a:p>
          <a:p>
            <a:pPr marL="801687" lvl="1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Capacity to contact trace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5AA4-1930-4848-A39A-3CD2E667BDF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7/27/2021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5AA4-1930-4848-A39A-3CD2E667BDF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7/27/2021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442176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Submit additional questions to: Superintendent@guilderlandschools.net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Principles Guiding Our Plan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83169"/>
          </a:xfrm>
        </p:spPr>
        <p:txBody>
          <a:bodyPr/>
          <a:lstStyle/>
          <a:p>
            <a:pPr algn="l"/>
            <a:r>
              <a:rPr lang="en-US" sz="2800" dirty="0" smtClean="0"/>
              <a:t>Follow guidance of CDC, American Academy of  Pediatricians, state and </a:t>
            </a:r>
            <a:r>
              <a:rPr lang="en-US" sz="2800" dirty="0"/>
              <a:t>l</a:t>
            </a:r>
            <a:r>
              <a:rPr lang="en-US" sz="2800" dirty="0" smtClean="0"/>
              <a:t>ocal departments of health, to ensure the health and safety of our students, faculty and staff;</a:t>
            </a:r>
          </a:p>
          <a:p>
            <a:pPr algn="l"/>
            <a:r>
              <a:rPr lang="en-US" sz="2800" dirty="0" smtClean="0"/>
              <a:t>Provide full day, in-person instruction for all students, 5 days a week;</a:t>
            </a:r>
          </a:p>
          <a:p>
            <a:pPr algn="l"/>
            <a:r>
              <a:rPr lang="en-US" sz="2800" dirty="0" smtClean="0"/>
              <a:t>Offer all programs and services to students including opportunities for participation in school activities and athletics; strong emphasis on students’ social/emotional well-being.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5AA4-1930-4848-A39A-3CD2E667BDF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7/27/2021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Layered Mitigation Protocols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5AA4-1930-4848-A39A-3CD2E667BDF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7/27/2021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554460"/>
              </p:ext>
            </p:extLst>
          </p:nvPr>
        </p:nvGraphicFramePr>
        <p:xfrm>
          <a:off x="457200" y="2133600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837194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40390699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67954741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7420620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126882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High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Transmission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Red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Substantial Transmission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Orange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Moderate Transmission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Yellow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Low Transmission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Blue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63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new cases per 100,000 in the past 7 days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u="sng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u="sng" dirty="0" smtClean="0">
                          <a:solidFill>
                            <a:srgbClr val="000000"/>
                          </a:solidFill>
                        </a:rPr>
                        <a:t>&gt;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100 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50-99.99</a:t>
                      </a:r>
                    </a:p>
                    <a:p>
                      <a:pPr algn="ctr"/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10-49.99</a:t>
                      </a:r>
                    </a:p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0-9.99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050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7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Back to School Basics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6256"/>
            <a:ext cx="8229600" cy="1534779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 smtClean="0"/>
              <a:t>First Day of School: Thursday, September 9</a:t>
            </a:r>
          </a:p>
          <a:p>
            <a:pPr marL="0" indent="0" algn="l">
              <a:buNone/>
            </a:pPr>
            <a:r>
              <a:rPr lang="en-US" sz="3200" dirty="0" smtClean="0"/>
              <a:t>School Day Start and Dismissal Times</a:t>
            </a:r>
          </a:p>
          <a:p>
            <a:pPr algn="l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5AA4-1930-4848-A39A-3CD2E667BDF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7/27/2021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210056"/>
              </p:ext>
            </p:extLst>
          </p:nvPr>
        </p:nvGraphicFramePr>
        <p:xfrm>
          <a:off x="1268674" y="2909256"/>
          <a:ext cx="60960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5305511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896399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549642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64920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Dismissal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 Bus*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95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Elementary Schools (K-5)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7:45 a.m.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1:50 p.m.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2:45 p.m.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625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Farnsworth Middle</a:t>
                      </a:r>
                      <a:r>
                        <a:rPr lang="en-US" baseline="0" dirty="0" smtClean="0"/>
                        <a:t> School</a:t>
                      </a:r>
                      <a:r>
                        <a:rPr lang="en-US" dirty="0" smtClean="0"/>
                        <a:t> (6-8)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9:02 a.m.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3:31</a:t>
                      </a:r>
                      <a:r>
                        <a:rPr lang="en-US" baseline="0" dirty="0" smtClean="0"/>
                        <a:t> p.m.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4:05 p.m.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655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Guilderland </a:t>
                      </a:r>
                      <a:r>
                        <a:rPr lang="en-US" smtClean="0"/>
                        <a:t>High School (9-12)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8:20 a.m.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2:57 p.m.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3:45 p.m.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602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68674" y="6076870"/>
            <a:ext cx="536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Monday, Tuesday, and Wednesday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867629"/>
          </a:xfrm>
        </p:spPr>
        <p:txBody>
          <a:bodyPr/>
          <a:lstStyle/>
          <a:p>
            <a:r>
              <a:rPr lang="en-US" sz="4400" dirty="0" smtClean="0"/>
              <a:t>Health and Safety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14" y="1858228"/>
            <a:ext cx="8229600" cy="4770537"/>
          </a:xfrm>
        </p:spPr>
        <p:txBody>
          <a:bodyPr/>
          <a:lstStyle/>
          <a:p>
            <a:pPr algn="l"/>
            <a:r>
              <a:rPr lang="en-US" sz="3200" dirty="0" smtClean="0"/>
              <a:t>Three feet physical distancing in classrooms;</a:t>
            </a:r>
          </a:p>
          <a:p>
            <a:pPr algn="l"/>
            <a:r>
              <a:rPr lang="en-US" sz="3200" dirty="0" smtClean="0"/>
              <a:t>Face coverings to be worn at all times </a:t>
            </a:r>
            <a:r>
              <a:rPr lang="en-US" sz="3200" b="1" dirty="0" smtClean="0"/>
              <a:t>indoors</a:t>
            </a:r>
            <a:r>
              <a:rPr lang="en-US" sz="3200" dirty="0" smtClean="0"/>
              <a:t> by students, staff and visitors</a:t>
            </a:r>
          </a:p>
          <a:p>
            <a:pPr marL="687387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Students can remove face coverings during meals and for short mask breaks;</a:t>
            </a:r>
          </a:p>
          <a:p>
            <a:pPr marL="687387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Will be provided to students and staff, if needed, at no cost;</a:t>
            </a:r>
          </a:p>
          <a:p>
            <a:pPr marL="687387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Acceptable coverings include cloth based and surgical masks that cover both nose and mouth; bandanas, single-ply gaiters and masks with an exhalation valve are not acceptable;</a:t>
            </a:r>
          </a:p>
          <a:p>
            <a:pPr marL="687387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What if a child refuses to wear a mask?</a:t>
            </a:r>
          </a:p>
          <a:p>
            <a:pPr lvl="1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5AA4-1930-4848-A39A-3CD2E667BDF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7/27/2021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Health and Safety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809248"/>
            <a:ext cx="8229600" cy="4778744"/>
          </a:xfrm>
        </p:spPr>
        <p:txBody>
          <a:bodyPr/>
          <a:lstStyle/>
          <a:p>
            <a:pPr algn="l"/>
            <a:r>
              <a:rPr lang="en-US" sz="3200" dirty="0" smtClean="0"/>
              <a:t>There will be no daily attestation form, but students and staff who have a fever of 100 degrees F or higher and/or other symptoms of possible COVID-19 virus infection should NOT come to school;</a:t>
            </a:r>
          </a:p>
          <a:p>
            <a:pPr algn="l"/>
            <a:r>
              <a:rPr lang="en-US" sz="3200" dirty="0" smtClean="0"/>
              <a:t>Required Health Hygiene Practices:</a:t>
            </a:r>
          </a:p>
          <a:p>
            <a:pPr marL="515937" lvl="1" indent="-171450">
              <a:buFont typeface="Wingdings" panose="05000000000000000000" pitchFamily="2" charset="2"/>
              <a:buChar char="Ø"/>
            </a:pPr>
            <a:r>
              <a:rPr lang="en-US" sz="2800" dirty="0" smtClean="0"/>
              <a:t> Hand Hygiene</a:t>
            </a:r>
          </a:p>
          <a:p>
            <a:pPr marL="515937" lvl="1" indent="-171450"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Respiratory Etiquette</a:t>
            </a:r>
          </a:p>
          <a:p>
            <a:pPr marL="515937" lvl="1" indent="-171450"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Physical Distancing</a:t>
            </a:r>
          </a:p>
          <a:p>
            <a:pPr marL="0" indent="0" algn="l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5AA4-1930-4848-A39A-3CD2E667BDF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7/27/2021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7947"/>
            <a:ext cx="8229600" cy="862253"/>
          </a:xfrm>
        </p:spPr>
        <p:txBody>
          <a:bodyPr/>
          <a:lstStyle/>
          <a:p>
            <a:r>
              <a:rPr lang="en-US" sz="4400" dirty="0" smtClean="0"/>
              <a:t>Health and Safety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52729"/>
            <a:ext cx="8229600" cy="5332742"/>
          </a:xfrm>
        </p:spPr>
        <p:txBody>
          <a:bodyPr/>
          <a:lstStyle/>
          <a:p>
            <a:pPr algn="l"/>
            <a:r>
              <a:rPr lang="en-US" sz="3600" dirty="0" smtClean="0"/>
              <a:t> Ventilation increased to maximum (adjusted seasonally)</a:t>
            </a:r>
          </a:p>
          <a:p>
            <a:pPr algn="l"/>
            <a:r>
              <a:rPr lang="en-US" sz="3600" dirty="0" smtClean="0"/>
              <a:t>Open windows and doors as safety allows</a:t>
            </a:r>
          </a:p>
          <a:p>
            <a:pPr algn="l"/>
            <a:r>
              <a:rPr lang="en-US" sz="3600" dirty="0" smtClean="0"/>
              <a:t>Adhere to cleaning and disinfecting requirements as advised by CDC and DOH:</a:t>
            </a:r>
          </a:p>
          <a:p>
            <a:pPr marL="801687" lvl="1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Daily</a:t>
            </a:r>
            <a:r>
              <a:rPr lang="en-US" dirty="0" smtClean="0"/>
              <a:t> </a:t>
            </a:r>
            <a:r>
              <a:rPr lang="en-US" sz="2800" dirty="0" smtClean="0"/>
              <a:t>cleaning to include frequently touched surfaces</a:t>
            </a:r>
          </a:p>
          <a:p>
            <a:pPr marL="801687" lvl="1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All classrooms, etc. provided hand sanitizer, disinfectant wipes, gloves;</a:t>
            </a:r>
          </a:p>
          <a:p>
            <a:pPr marL="801687" lvl="1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Complete, targeted disinfection after confirmed </a:t>
            </a:r>
            <a:r>
              <a:rPr lang="en-US" sz="2800" dirty="0" smtClean="0"/>
              <a:t>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5AA4-1930-4848-A39A-3CD2E667BDF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7/27/2021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4000" dirty="0" smtClean="0"/>
              <a:t>Testing/Contact Tracing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57" y="1257300"/>
            <a:ext cx="8229600" cy="5404556"/>
          </a:xfrm>
        </p:spPr>
        <p:txBody>
          <a:bodyPr/>
          <a:lstStyle/>
          <a:p>
            <a:pPr algn="l"/>
            <a:r>
              <a:rPr lang="en-US" sz="3200" dirty="0" smtClean="0"/>
              <a:t>Students or staff with signs of illness will be directed to designated area; referred to healthcare provider for testing;</a:t>
            </a:r>
          </a:p>
          <a:p>
            <a:pPr algn="l"/>
            <a:r>
              <a:rPr lang="en-US" sz="3200" dirty="0" smtClean="0"/>
              <a:t>District will follow guidance of ACDOH for determining close contacts and need for quarantine;</a:t>
            </a:r>
          </a:p>
          <a:p>
            <a:pPr algn="l"/>
            <a:r>
              <a:rPr lang="en-US" sz="3200" dirty="0" smtClean="0"/>
              <a:t>Close contacts (within 6 feet for 15 minutes within </a:t>
            </a:r>
            <a:r>
              <a:rPr lang="en-US" sz="3200" dirty="0"/>
              <a:t>2</a:t>
            </a:r>
            <a:r>
              <a:rPr lang="en-US" sz="3200" dirty="0" smtClean="0"/>
              <a:t> days of illness) will need to quarantine;</a:t>
            </a:r>
            <a:endParaRPr lang="en-US" sz="3200" dirty="0"/>
          </a:p>
          <a:p>
            <a:pPr marL="801687" lvl="1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Exception: In K-12 indoor classroom setting, students within 3-6 feet are NOT a contact if both infected and exposed students were correctly and consistently wearing well-fitting mask.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5AA4-1930-4848-A39A-3CD2E667BDF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7/27/2021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4400" dirty="0" smtClean="0"/>
              <a:t>Quarantine*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92567"/>
          </a:xfrm>
        </p:spPr>
        <p:txBody>
          <a:bodyPr/>
          <a:lstStyle/>
          <a:p>
            <a:pPr algn="l"/>
            <a:r>
              <a:rPr lang="en-US" sz="3600" dirty="0" smtClean="0"/>
              <a:t>Close contacts who are not fully vaccinated should quarantine at home for 14 days;</a:t>
            </a:r>
          </a:p>
          <a:p>
            <a:pPr algn="l"/>
            <a:r>
              <a:rPr lang="en-US" sz="3600" dirty="0" smtClean="0"/>
              <a:t>Local health department may shorten quarantine with a combination of testing/negative result;</a:t>
            </a:r>
          </a:p>
          <a:p>
            <a:pPr algn="l"/>
            <a:r>
              <a:rPr lang="en-US" sz="3600" dirty="0" smtClean="0"/>
              <a:t>Fully vaccinated, asymptomatic contacts do not need to quarantine, but should be tested 3-5 days after exposure.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5AA4-1930-4848-A39A-3CD2E667BDF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7/27/2021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26364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Subject to further guidance from ACDOH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193-01_CRB-CommsPwrptTemplate-GENERAL">
  <a:themeElements>
    <a:clrScheme name="Custom 2">
      <a:dk1>
        <a:srgbClr val="AE130E"/>
      </a:dk1>
      <a:lt1>
        <a:srgbClr val="FFFFFF"/>
      </a:lt1>
      <a:dk2>
        <a:srgbClr val="404040"/>
      </a:dk2>
      <a:lt2>
        <a:srgbClr val="BFBFBF"/>
      </a:lt2>
      <a:accent1>
        <a:srgbClr val="67010B"/>
      </a:accent1>
      <a:accent2>
        <a:srgbClr val="2F4468"/>
      </a:accent2>
      <a:accent3>
        <a:srgbClr val="A77F3B"/>
      </a:accent3>
      <a:accent4>
        <a:srgbClr val="645175"/>
      </a:accent4>
      <a:accent5>
        <a:srgbClr val="255134"/>
      </a:accent5>
      <a:accent6>
        <a:srgbClr val="102752"/>
      </a:accent6>
      <a:hlink>
        <a:srgbClr val="1D36FF"/>
      </a:hlink>
      <a:folHlink>
        <a:srgbClr val="1D36FF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58251_Guilderland-pwrpt-template  -  Read-Only" id="{FE14FD8E-3502-4015-A903-A39E3162A0EB}" vid="{E12691A9-79D9-4152-A4FD-A81942436B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58251_Guilderland-pwrpt-template</Template>
  <TotalTime>1412</TotalTime>
  <Words>871</Words>
  <Application>Microsoft Office PowerPoint</Application>
  <PresentationFormat>On-screen Show (4:3)</PresentationFormat>
  <Paragraphs>140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Wingdings</vt:lpstr>
      <vt:lpstr>43193-01_CRB-CommsPwrptTemplate-GENERAL</vt:lpstr>
      <vt:lpstr>Reopening Plan 2021-2022</vt:lpstr>
      <vt:lpstr>Principles Guiding Our Plan</vt:lpstr>
      <vt:lpstr>Layered Mitigation Protocols</vt:lpstr>
      <vt:lpstr>Back to School Basics</vt:lpstr>
      <vt:lpstr>Health and Safety</vt:lpstr>
      <vt:lpstr>Health and Safety</vt:lpstr>
      <vt:lpstr>Health and Safety</vt:lpstr>
      <vt:lpstr>Testing/Contact Tracing</vt:lpstr>
      <vt:lpstr>Quarantine*</vt:lpstr>
      <vt:lpstr>Transportation</vt:lpstr>
      <vt:lpstr>School Meals</vt:lpstr>
      <vt:lpstr>Athletics</vt:lpstr>
      <vt:lpstr>Music</vt:lpstr>
      <vt:lpstr>Visitors</vt:lpstr>
      <vt:lpstr>Questions?</vt:lpstr>
    </vt:vector>
  </TitlesOfParts>
  <Company>GCSD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Debra Sim</dc:creator>
  <cp:lastModifiedBy>Marie Wiles</cp:lastModifiedBy>
  <cp:revision>55</cp:revision>
  <cp:lastPrinted>2021-08-30T20:26:36Z</cp:lastPrinted>
  <dcterms:created xsi:type="dcterms:W3CDTF">2021-07-06T15:32:10Z</dcterms:created>
  <dcterms:modified xsi:type="dcterms:W3CDTF">2021-08-31T12:15:28Z</dcterms:modified>
</cp:coreProperties>
</file>