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176">
          <p15:clr>
            <a:srgbClr val="A4A3A4"/>
          </p15:clr>
        </p15:guide>
        <p15:guide id="2" orient="horz" pos="3264">
          <p15:clr>
            <a:srgbClr val="A4A3A4"/>
          </p15:clr>
        </p15:guide>
        <p15:guide id="3" orient="horz" pos="144">
          <p15:clr>
            <a:srgbClr val="A4A3A4"/>
          </p15:clr>
        </p15:guide>
        <p15:guide id="4" orient="horz" pos="1008">
          <p15:clr>
            <a:srgbClr val="A4A3A4"/>
          </p15:clr>
        </p15:guide>
        <p15:guide id="5" orient="horz" pos="2880">
          <p15:clr>
            <a:srgbClr val="A4A3A4"/>
          </p15:clr>
        </p15:guide>
        <p15:guide id="6" orient="horz" pos="1584">
          <p15:clr>
            <a:srgbClr val="A4A3A4"/>
          </p15:clr>
        </p15:guide>
        <p15:guide id="7" orient="horz" pos="624">
          <p15:clr>
            <a:srgbClr val="A4A3A4"/>
          </p15:clr>
        </p15:guide>
        <p15:guide id="8" orient="horz" pos="288">
          <p15:clr>
            <a:srgbClr val="A4A3A4"/>
          </p15:clr>
        </p15:guide>
        <p15:guide id="9" pos="288">
          <p15:clr>
            <a:srgbClr val="A4A3A4"/>
          </p15:clr>
        </p15:guide>
        <p15:guide id="10" pos="5472">
          <p15:clr>
            <a:srgbClr val="A4A3A4"/>
          </p15:clr>
        </p15:guide>
        <p15:guide id="11" pos="2880">
          <p15:clr>
            <a:srgbClr val="A4A3A4"/>
          </p15:clr>
        </p15:guide>
        <p15:guide id="12" orient="horz" pos="26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j8GW9NcDhRHIv242ChQdZsl3yg5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FB69CC7-6B73-40A5-B546-AEB3E3F031F2}">
  <a:tblStyle styleId="{7FB69CC7-6B73-40A5-B546-AEB3E3F031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EC3EF10-51E2-423D-8340-0BD096377C0B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AE6E6"/>
          </a:solidFill>
        </a:fill>
      </a:tcStyle>
    </a:wholeTbl>
    <a:band1H>
      <a:tcTxStyle/>
      <a:tcStyle>
        <a:tcBdr/>
        <a:fill>
          <a:solidFill>
            <a:srgbClr val="D2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2CA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72"/>
      </p:cViewPr>
      <p:guideLst>
        <p:guide orient="horz" pos="4176"/>
        <p:guide orient="horz" pos="3264"/>
        <p:guide orient="horz" pos="144"/>
        <p:guide orient="horz" pos="1008"/>
        <p:guide orient="horz" pos="2880"/>
        <p:guide orient="horz" pos="1584"/>
        <p:guide orient="horz" pos="624"/>
        <p:guide orient="horz" pos="288"/>
        <p:guide pos="288"/>
        <p:guide pos="5472"/>
        <p:guide pos="2880"/>
        <p:guide orient="horz" pos="26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e5daa4c2d9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e5daa4c2d9_1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e5daa4c2d9_1_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e5daa4c2d9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e5daa4c2d9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e5daa4c2d9_1_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e5daa4c2d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e5daa4c2d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e5daa4c2d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e5daa4c2d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e5daa4c2d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e5daa4c2d9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e5daa4c2d9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e5daa4c2d9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ge5daa4c2d9_1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e5f095272b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e5f095272b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e5f095272b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e5daa4c2d9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e5daa4c2d9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ge5daa4c2d9_1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e5daa4c2d9_1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e5daa4c2d9_1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ge5daa4c2d9_1_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e5daa4c2d9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e5daa4c2d9_1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ge5daa4c2d9_1_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e5daa4c2d9_1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e5daa4c2d9_1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ge5daa4c2d9_1_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e618383d2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e618383d2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e618383d2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e66991f71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e66991f71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e66991f71c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e5dd60e3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e5dd60e35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e5dd60e35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">
  <p:cSld name="Cover slide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2"/>
          <p:cNvSpPr/>
          <p:nvPr/>
        </p:nvSpPr>
        <p:spPr>
          <a:xfrm>
            <a:off x="0" y="312741"/>
            <a:ext cx="9144000" cy="1542692"/>
          </a:xfrm>
          <a:prstGeom prst="rect">
            <a:avLst/>
          </a:prstGeom>
          <a:solidFill>
            <a:srgbClr val="B313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2"/>
          <p:cNvSpPr txBox="1"/>
          <p:nvPr/>
        </p:nvSpPr>
        <p:spPr>
          <a:xfrm>
            <a:off x="0" y="-8344"/>
            <a:ext cx="9144000" cy="321085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txBody>
          <a:bodyPr spcFirstLastPara="1" wrap="square" lIns="2377425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2" descr="A picture containing text, clipar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4268" y="990600"/>
            <a:ext cx="8023932" cy="94323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2"/>
          <p:cNvSpPr txBox="1"/>
          <p:nvPr/>
        </p:nvSpPr>
        <p:spPr>
          <a:xfrm>
            <a:off x="1475025" y="1887940"/>
            <a:ext cx="6754575" cy="28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rPr>
              <a:t>CENTRAL SCHOOL DISTRICT</a:t>
            </a:r>
            <a:endParaRPr/>
          </a:p>
        </p:txBody>
      </p:sp>
      <p:pic>
        <p:nvPicPr>
          <p:cNvPr id="19" name="Google Shape;19;p12" descr="A picture containing electronics, black&#10;&#10;Description automatically generated"/>
          <p:cNvPicPr preferRelativeResize="0"/>
          <p:nvPr/>
        </p:nvPicPr>
        <p:blipFill rotWithShape="1">
          <a:blip r:embed="rId3">
            <a:alphaModFix amt="5000"/>
          </a:blip>
          <a:srcRect l="21110" t="10016" r="12027" b="-13712"/>
          <a:stretch/>
        </p:blipFill>
        <p:spPr>
          <a:xfrm rot="5400000">
            <a:off x="3939747" y="1660357"/>
            <a:ext cx="6848856" cy="3566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2" descr="A picture containing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1929" r="-5099"/>
          <a:stretch/>
        </p:blipFill>
        <p:spPr>
          <a:xfrm>
            <a:off x="304800" y="0"/>
            <a:ext cx="1576600" cy="102111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2"/>
          <p:cNvSpPr txBox="1">
            <a:spLocks noGrp="1"/>
          </p:cNvSpPr>
          <p:nvPr>
            <p:ph type="ctrTitle"/>
          </p:nvPr>
        </p:nvSpPr>
        <p:spPr>
          <a:xfrm>
            <a:off x="484455" y="3119750"/>
            <a:ext cx="6858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3132A"/>
              </a:buClr>
              <a:buSzPts val="5400"/>
              <a:buFont typeface="Arial"/>
              <a:buNone/>
              <a:defRPr sz="5400">
                <a:solidFill>
                  <a:srgbClr val="B3132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ubTitle" idx="1"/>
          </p:nvPr>
        </p:nvSpPr>
        <p:spPr>
          <a:xfrm>
            <a:off x="494574" y="5786749"/>
            <a:ext cx="6869601" cy="8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2000"/>
              <a:buFont typeface="Arial"/>
              <a:buNone/>
              <a:defRPr sz="2000">
                <a:solidFill>
                  <a:srgbClr val="5F5F5F"/>
                </a:solidFill>
              </a:defRPr>
            </a:lvl1pPr>
            <a:lvl2pPr lvl="1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>
                <a:solidFill>
                  <a:srgbClr val="C68888"/>
                </a:solidFill>
              </a:defRPr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>
                <a:solidFill>
                  <a:srgbClr val="C68888"/>
                </a:solidFill>
              </a:defRPr>
            </a:lvl3pPr>
            <a:lvl4pPr lvl="3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>
                <a:solidFill>
                  <a:srgbClr val="C68888"/>
                </a:solidFill>
              </a:defRPr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C6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C68888"/>
              </a:buClr>
              <a:buSzPts val="2000"/>
              <a:buNone/>
              <a:defRPr>
                <a:solidFill>
                  <a:srgbClr val="C6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C68888"/>
              </a:buClr>
              <a:buSzPts val="2000"/>
              <a:buNone/>
              <a:defRPr>
                <a:solidFill>
                  <a:srgbClr val="C6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C68888"/>
              </a:buClr>
              <a:buSzPts val="2000"/>
              <a:buNone/>
              <a:defRPr>
                <a:solidFill>
                  <a:srgbClr val="C6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C68888"/>
              </a:buClr>
              <a:buSzPts val="2000"/>
              <a:buNone/>
              <a:defRPr>
                <a:solidFill>
                  <a:srgbClr val="C68888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2"/>
          </p:nvPr>
        </p:nvSpPr>
        <p:spPr>
          <a:xfrm>
            <a:off x="485933" y="5177150"/>
            <a:ext cx="685652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dt" idx="10"/>
          </p:nvPr>
        </p:nvSpPr>
        <p:spPr>
          <a:xfrm>
            <a:off x="492487" y="2604268"/>
            <a:ext cx="1600200" cy="453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5F5F5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/>
          <p:nvPr/>
        </p:nvSpPr>
        <p:spPr>
          <a:xfrm>
            <a:off x="8645093" y="-165657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8229600" y="6265042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B6898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B6898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B6898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B6898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B6898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B6898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B6898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B6898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B6898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/>
          <p:nvPr/>
        </p:nvSpPr>
        <p:spPr>
          <a:xfrm>
            <a:off x="-13252" y="7421"/>
            <a:ext cx="9144000" cy="457200"/>
          </a:xfrm>
          <a:prstGeom prst="rect">
            <a:avLst/>
          </a:prstGeom>
          <a:solidFill>
            <a:srgbClr val="5F5F5F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3"/>
          <p:cNvSpPr txBox="1">
            <a:spLocks noGrp="1"/>
          </p:cNvSpPr>
          <p:nvPr>
            <p:ph type="title"/>
          </p:nvPr>
        </p:nvSpPr>
        <p:spPr>
          <a:xfrm>
            <a:off x="457200" y="99059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3132A"/>
              </a:buClr>
              <a:buSzPts val="4400"/>
              <a:buFont typeface="Arial"/>
              <a:buNone/>
              <a:defRPr>
                <a:solidFill>
                  <a:srgbClr val="B3132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body" idx="1"/>
          </p:nvPr>
        </p:nvSpPr>
        <p:spPr>
          <a:xfrm>
            <a:off x="457200" y="2133600"/>
            <a:ext cx="8229600" cy="1885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>
                <a:solidFill>
                  <a:schemeClr val="dk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B3132A"/>
              </a:buClr>
              <a:buSzPts val="2400"/>
              <a:buChar char="–"/>
              <a:defRPr/>
            </a:lvl2pPr>
            <a:lvl3pPr marL="1371600" lvl="2" indent="-355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B3132A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B3132A"/>
              </a:buClr>
              <a:buSzPts val="1800"/>
              <a:buChar char="–"/>
              <a:defRPr/>
            </a:lvl4pPr>
            <a:lvl5pPr marL="2286000" lvl="4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B3132A"/>
              </a:buClr>
              <a:buSzPts val="16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sldNum" idx="12"/>
          </p:nvPr>
        </p:nvSpPr>
        <p:spPr>
          <a:xfrm>
            <a:off x="8229600" y="626364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dt" idx="10"/>
          </p:nvPr>
        </p:nvSpPr>
        <p:spPr>
          <a:xfrm>
            <a:off x="7397331" y="6263640"/>
            <a:ext cx="8322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C6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3" name="Google Shape;3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3586" y="225199"/>
            <a:ext cx="4572000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3" descr="A picture containing electronics, black&#10;&#10;Description automatically generated"/>
          <p:cNvPicPr preferRelativeResize="0"/>
          <p:nvPr/>
        </p:nvPicPr>
        <p:blipFill rotWithShape="1">
          <a:blip r:embed="rId3">
            <a:alphaModFix amt="5000"/>
          </a:blip>
          <a:srcRect l="21110" t="10016" r="12027" b="-13712"/>
          <a:stretch/>
        </p:blipFill>
        <p:spPr>
          <a:xfrm rot="5400000">
            <a:off x="3939747" y="1660357"/>
            <a:ext cx="6848856" cy="3566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13" descr="A picture containing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" y="65688"/>
            <a:ext cx="990600" cy="661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2 column - header bars">
  <p:cSld name="Content - 2 column - header bar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14" descr="Guild_RGBforPPT_TextFull-RedBlack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9544" y="6525603"/>
            <a:ext cx="3657600" cy="103797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4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3132A"/>
              </a:buClr>
              <a:buSzPts val="4400"/>
              <a:buFont typeface="Arial"/>
              <a:buNone/>
              <a:defRPr>
                <a:solidFill>
                  <a:srgbClr val="B3132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1"/>
          </p:nvPr>
        </p:nvSpPr>
        <p:spPr>
          <a:xfrm>
            <a:off x="457200" y="1603970"/>
            <a:ext cx="4040188" cy="576072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txBody>
          <a:bodyPr spcFirstLastPara="1" wrap="square" lIns="91425" tIns="45700" rIns="91425" bIns="91425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2"/>
          </p:nvPr>
        </p:nvSpPr>
        <p:spPr>
          <a:xfrm>
            <a:off x="457200" y="2285999"/>
            <a:ext cx="4040188" cy="1690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81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3132A"/>
              </a:buClr>
              <a:buSzPts val="2400"/>
              <a:buFont typeface="Arial"/>
              <a:buChar char="•"/>
              <a:defRPr sz="2400">
                <a:solidFill>
                  <a:srgbClr val="B3132A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B3132A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B3132A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B3132A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B3132A"/>
              </a:buClr>
              <a:buSzPts val="1600"/>
              <a:buChar char="•"/>
              <a:defRPr sz="1600"/>
            </a:lvl5pPr>
            <a:lvl6pPr marL="2743200" lvl="5" indent="-330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3"/>
          </p:nvPr>
        </p:nvSpPr>
        <p:spPr>
          <a:xfrm>
            <a:off x="4645027" y="2285999"/>
            <a:ext cx="4041775" cy="1690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81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3132A"/>
              </a:buClr>
              <a:buSzPts val="2400"/>
              <a:buFont typeface="Arial"/>
              <a:buChar char="•"/>
              <a:defRPr sz="2400">
                <a:solidFill>
                  <a:srgbClr val="B3132A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B3132A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B3132A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B3132A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B3132A"/>
              </a:buClr>
              <a:buSzPts val="1600"/>
              <a:buChar char="•"/>
              <a:defRPr sz="1600"/>
            </a:lvl5pPr>
            <a:lvl6pPr marL="2743200" lvl="5" indent="-330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4"/>
          </p:nvPr>
        </p:nvSpPr>
        <p:spPr>
          <a:xfrm>
            <a:off x="4649788" y="1603970"/>
            <a:ext cx="4040188" cy="576072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txBody>
          <a:bodyPr spcFirstLastPara="1" wrap="square" lIns="91425" tIns="45700" rIns="91425" bIns="91425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sldNum" idx="12"/>
          </p:nvPr>
        </p:nvSpPr>
        <p:spPr>
          <a:xfrm>
            <a:off x="8229600" y="62642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dt" idx="10"/>
          </p:nvPr>
        </p:nvSpPr>
        <p:spPr>
          <a:xfrm>
            <a:off x="7391399" y="6264275"/>
            <a:ext cx="8322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C6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5" name="Google Shape;45;p14" descr="A picture containing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6316319"/>
            <a:ext cx="654946" cy="437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14" descr="A picture containing electronics, black&#10;&#10;Description automatically generated"/>
          <p:cNvPicPr preferRelativeResize="0"/>
          <p:nvPr/>
        </p:nvPicPr>
        <p:blipFill rotWithShape="1">
          <a:blip r:embed="rId4">
            <a:alphaModFix amt="5000"/>
          </a:blip>
          <a:srcRect l="21110" t="10016" r="12027" b="-13712"/>
          <a:stretch/>
        </p:blipFill>
        <p:spPr>
          <a:xfrm rot="5400000">
            <a:off x="3939747" y="1660357"/>
            <a:ext cx="6848856" cy="3566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- Blue">
  <p:cSld name="Section Divider - Blue">
    <p:bg>
      <p:bgPr>
        <a:solidFill>
          <a:srgbClr val="B3132A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5"/>
          <p:cNvSpPr txBox="1">
            <a:spLocks noGrp="1"/>
          </p:cNvSpPr>
          <p:nvPr>
            <p:ph type="title"/>
          </p:nvPr>
        </p:nvSpPr>
        <p:spPr>
          <a:xfrm>
            <a:off x="457200" y="2080101"/>
            <a:ext cx="64008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8229600" y="62642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rgbClr val="FF6D7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rgbClr val="FF6D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rgbClr val="FF6D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rgbClr val="FF6D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rgbClr val="FF6D7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rgbClr val="FF6D7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rgbClr val="FF6D7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rgbClr val="FF6D7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rgbClr val="FF6D7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dt" idx="10"/>
          </p:nvPr>
        </p:nvSpPr>
        <p:spPr>
          <a:xfrm>
            <a:off x="7391399" y="6264275"/>
            <a:ext cx="8322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FF6D7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/>
          <p:nvPr/>
        </p:nvSpPr>
        <p:spPr>
          <a:xfrm>
            <a:off x="0" y="13252"/>
            <a:ext cx="9144000" cy="457200"/>
          </a:xfrm>
          <a:prstGeom prst="rect">
            <a:avLst/>
          </a:prstGeom>
          <a:solidFill>
            <a:srgbClr val="5F5F5F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" name="Google Shape;52;p15" descr="A black and white striped pattern&#10;&#10;Description automatically generated with low confidence"/>
          <p:cNvPicPr preferRelativeResize="0"/>
          <p:nvPr/>
        </p:nvPicPr>
        <p:blipFill rotWithShape="1">
          <a:blip r:embed="rId2">
            <a:alphaModFix amt="13000"/>
          </a:blip>
          <a:srcRect t="-47319" b="47319"/>
          <a:stretch/>
        </p:blipFill>
        <p:spPr>
          <a:xfrm rot="5400000">
            <a:off x="5852160" y="1820546"/>
            <a:ext cx="6385918" cy="3685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3586" y="225199"/>
            <a:ext cx="4572000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5" descr="A picture containing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" y="65688"/>
            <a:ext cx="990600" cy="661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sidebar box">
  <p:cSld name="Content with sidebar box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3575050" y="457200"/>
            <a:ext cx="5111750" cy="253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431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3132A"/>
              </a:buClr>
              <a:buSzPts val="3200"/>
              <a:buFont typeface="Arial"/>
              <a:buChar char="•"/>
              <a:defRPr sz="3200">
                <a:solidFill>
                  <a:srgbClr val="B3132A"/>
                </a:solidFill>
              </a:defRPr>
            </a:lvl1pPr>
            <a:lvl2pPr marL="914400" lvl="1" indent="-406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B3132A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B3132A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B3132A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B3132A"/>
              </a:buClr>
              <a:buSzPts val="2000"/>
              <a:buChar char="•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8229600" y="62642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7391399" y="6264275"/>
            <a:ext cx="8322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C6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9" name="Google Shape;59;p16" descr="A picture containing electronics, black&#10;&#10;Description automatically generated"/>
          <p:cNvPicPr preferRelativeResize="0"/>
          <p:nvPr/>
        </p:nvPicPr>
        <p:blipFill rotWithShape="1">
          <a:blip r:embed="rId2">
            <a:alphaModFix amt="5000"/>
          </a:blip>
          <a:srcRect l="21110" t="10016" r="12027" b="-13712"/>
          <a:stretch/>
        </p:blipFill>
        <p:spPr>
          <a:xfrm rot="5400000">
            <a:off x="3939747" y="1660357"/>
            <a:ext cx="6848856" cy="3566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6" descr="Guild_RGBforPPT_TextFull-RedBlack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544" y="6525603"/>
            <a:ext cx="3657600" cy="103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6" descr="A picture containing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" y="6316319"/>
            <a:ext cx="654946" cy="437637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81000" y="457200"/>
            <a:ext cx="3030882" cy="4408503"/>
          </a:xfrm>
          <a:prstGeom prst="rect">
            <a:avLst/>
          </a:prstGeom>
          <a:solidFill>
            <a:srgbClr val="B3132A"/>
          </a:solidFill>
          <a:ln>
            <a:noFill/>
          </a:ln>
        </p:spPr>
        <p:txBody>
          <a:bodyPr spcFirstLastPara="1" wrap="square" lIns="182875" tIns="182875" rIns="182875" bIns="1828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Title only" type="titleOnly">
  <p:cSld name="TITLE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/>
          <p:nvPr/>
        </p:nvSpPr>
        <p:spPr>
          <a:xfrm>
            <a:off x="-13252" y="7421"/>
            <a:ext cx="9144000" cy="457200"/>
          </a:xfrm>
          <a:prstGeom prst="rect">
            <a:avLst/>
          </a:prstGeom>
          <a:solidFill>
            <a:srgbClr val="5F5F5F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7"/>
          <p:cNvSpPr txBox="1">
            <a:spLocks noGrp="1"/>
          </p:cNvSpPr>
          <p:nvPr>
            <p:ph type="title"/>
          </p:nvPr>
        </p:nvSpPr>
        <p:spPr>
          <a:xfrm>
            <a:off x="533400" y="8916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sldNum" idx="12"/>
          </p:nvPr>
        </p:nvSpPr>
        <p:spPr>
          <a:xfrm>
            <a:off x="8229600" y="62642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dt" idx="10"/>
          </p:nvPr>
        </p:nvSpPr>
        <p:spPr>
          <a:xfrm>
            <a:off x="7391399" y="6264275"/>
            <a:ext cx="8322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C6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8" name="Google Shape;6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3000" y="205814"/>
            <a:ext cx="4572000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7" descr="A picture containing electronics, black&#10;&#10;Description automatically generated"/>
          <p:cNvPicPr preferRelativeResize="0"/>
          <p:nvPr/>
        </p:nvPicPr>
        <p:blipFill rotWithShape="1">
          <a:blip r:embed="rId3">
            <a:alphaModFix amt="5000"/>
          </a:blip>
          <a:srcRect l="21110" t="10016" r="12027" b="-13712"/>
          <a:stretch/>
        </p:blipFill>
        <p:spPr>
          <a:xfrm rot="5400000">
            <a:off x="3939747" y="1660357"/>
            <a:ext cx="6848856" cy="3566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7" descr="A picture containing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" y="65688"/>
            <a:ext cx="990600" cy="661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2 column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3132A"/>
              </a:buClr>
              <a:buSzPts val="4400"/>
              <a:buFont typeface="Arial"/>
              <a:buNone/>
              <a:defRPr>
                <a:solidFill>
                  <a:srgbClr val="B3132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457200" y="1981202"/>
            <a:ext cx="4038600" cy="2255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3132A"/>
              </a:buClr>
              <a:buSzPts val="2800"/>
              <a:buFont typeface="Arial"/>
              <a:buChar char="•"/>
              <a:defRPr sz="2800">
                <a:solidFill>
                  <a:schemeClr val="dk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B3132A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B3132A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B3132A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B3132A"/>
              </a:buClr>
              <a:buSzPts val="1800"/>
              <a:buChar char="•"/>
              <a:defRPr sz="1800"/>
            </a:lvl5pPr>
            <a:lvl6pPr marL="2743200" lvl="5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2"/>
          </p:nvPr>
        </p:nvSpPr>
        <p:spPr>
          <a:xfrm>
            <a:off x="4648200" y="1981202"/>
            <a:ext cx="4038600" cy="2255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>
                <a:solidFill>
                  <a:schemeClr val="dk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B3132A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B3132A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B3132A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B3132A"/>
              </a:buClr>
              <a:buSzPts val="1800"/>
              <a:buChar char="•"/>
              <a:defRPr sz="1800"/>
            </a:lvl5pPr>
            <a:lvl6pPr marL="2743200" lvl="5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sldNum" idx="12"/>
          </p:nvPr>
        </p:nvSpPr>
        <p:spPr>
          <a:xfrm>
            <a:off x="8229600" y="62642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dt" idx="10"/>
          </p:nvPr>
        </p:nvSpPr>
        <p:spPr>
          <a:xfrm>
            <a:off x="7391399" y="6264275"/>
            <a:ext cx="8322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C6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/>
          <p:nvPr/>
        </p:nvSpPr>
        <p:spPr>
          <a:xfrm>
            <a:off x="-13252" y="7421"/>
            <a:ext cx="9144000" cy="457200"/>
          </a:xfrm>
          <a:prstGeom prst="rect">
            <a:avLst/>
          </a:prstGeom>
          <a:solidFill>
            <a:srgbClr val="5F5F5F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3000" y="205814"/>
            <a:ext cx="4572000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8" descr="A picture containing electronics, black&#10;&#10;Description automatically generated"/>
          <p:cNvPicPr preferRelativeResize="0"/>
          <p:nvPr/>
        </p:nvPicPr>
        <p:blipFill rotWithShape="1">
          <a:blip r:embed="rId3">
            <a:alphaModFix amt="5000"/>
          </a:blip>
          <a:srcRect l="21110" t="10016" r="12027" b="-13712"/>
          <a:stretch/>
        </p:blipFill>
        <p:spPr>
          <a:xfrm rot="5400000">
            <a:off x="3939747" y="1660357"/>
            <a:ext cx="6848856" cy="3566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8" descr="A picture containing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" y="65688"/>
            <a:ext cx="990600" cy="661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Blank">
  <p:cSld name="Content - 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9" descr="Guild_RGBforPPT_TextFull-RedBlack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6533205"/>
            <a:ext cx="3657600" cy="103797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9"/>
          <p:cNvSpPr txBox="1">
            <a:spLocks noGrp="1"/>
          </p:cNvSpPr>
          <p:nvPr>
            <p:ph type="sldNum" idx="12"/>
          </p:nvPr>
        </p:nvSpPr>
        <p:spPr>
          <a:xfrm>
            <a:off x="8229600" y="62642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dt" idx="10"/>
          </p:nvPr>
        </p:nvSpPr>
        <p:spPr>
          <a:xfrm>
            <a:off x="7391399" y="6264275"/>
            <a:ext cx="8322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C6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5" name="Google Shape;85;p19" descr="A picture containing electronics, black&#10;&#10;Description automatically generated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>
            <a:off x="0" y="0"/>
            <a:ext cx="9156141" cy="2800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9" descr="A picture containing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" y="65688"/>
            <a:ext cx="990600" cy="661922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1885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B3132A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B3132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B3132A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B3132A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sldNum" idx="12"/>
          </p:nvPr>
        </p:nvSpPr>
        <p:spPr>
          <a:xfrm>
            <a:off x="8229600" y="62642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C6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C6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C6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C6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C6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C6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C6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C6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C6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dt" idx="10"/>
          </p:nvPr>
        </p:nvSpPr>
        <p:spPr>
          <a:xfrm>
            <a:off x="7391399" y="6264275"/>
            <a:ext cx="8322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C6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z9LVhhRBisRNgCtTL3AOzWM3ihq0Y_KB/view?usp=shari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UKpSwt1uGoyRue3G8SjNY1kY-enie8_PqlOCe5d_xAE/edit?usp=shari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>
            <a:spLocks noGrp="1"/>
          </p:cNvSpPr>
          <p:nvPr>
            <p:ph type="ctrTitle"/>
          </p:nvPr>
        </p:nvSpPr>
        <p:spPr>
          <a:xfrm>
            <a:off x="484455" y="3119750"/>
            <a:ext cx="6858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3132A"/>
              </a:buClr>
              <a:buSzPts val="5400"/>
              <a:buFont typeface="Arial"/>
              <a:buNone/>
            </a:pPr>
            <a:r>
              <a:rPr lang="en-US"/>
              <a:t>Proposed Facilities Improvements</a:t>
            </a:r>
            <a:endParaRPr/>
          </a:p>
        </p:txBody>
      </p:sp>
      <p:sp>
        <p:nvSpPr>
          <p:cNvPr id="94" name="Google Shape;94;p1"/>
          <p:cNvSpPr txBox="1">
            <a:spLocks noGrp="1"/>
          </p:cNvSpPr>
          <p:nvPr>
            <p:ph type="subTitle" idx="1"/>
          </p:nvPr>
        </p:nvSpPr>
        <p:spPr>
          <a:xfrm>
            <a:off x="468747" y="5365040"/>
            <a:ext cx="6869601" cy="118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2000"/>
              <a:buFont typeface="Arial"/>
              <a:buNone/>
            </a:pPr>
            <a:r>
              <a:rPr lang="en-US"/>
              <a:t>Marie Wiles, Superintendent of Schools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F5F5F"/>
              </a:buClr>
              <a:buSzPts val="2000"/>
              <a:buFont typeface="Arial"/>
              <a:buNone/>
            </a:pPr>
            <a:r>
              <a:rPr lang="en-US"/>
              <a:t>Clifford Nooney, Director of Facilities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F5F5F"/>
              </a:buClr>
              <a:buSzPts val="2000"/>
              <a:buFont typeface="Arial"/>
              <a:buNone/>
            </a:pPr>
            <a:r>
              <a:rPr lang="en-US"/>
              <a:t>Dave Austin, Director of Health, PE and Athletics</a:t>
            </a:r>
            <a:endParaRPr/>
          </a:p>
        </p:txBody>
      </p:sp>
      <p:sp>
        <p:nvSpPr>
          <p:cNvPr id="95" name="Google Shape;95;p1"/>
          <p:cNvSpPr txBox="1">
            <a:spLocks noGrp="1"/>
          </p:cNvSpPr>
          <p:nvPr>
            <p:ph type="body" idx="2"/>
          </p:nvPr>
        </p:nvSpPr>
        <p:spPr>
          <a:xfrm>
            <a:off x="484455" y="4724400"/>
            <a:ext cx="685652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/>
              <a:t>FOLLOW UP TO JULY 1 PRESENTATION</a:t>
            </a:r>
            <a:endParaRPr/>
          </a:p>
        </p:txBody>
      </p:sp>
      <p:sp>
        <p:nvSpPr>
          <p:cNvPr id="96" name="Google Shape;96;p1"/>
          <p:cNvSpPr txBox="1">
            <a:spLocks noGrp="1"/>
          </p:cNvSpPr>
          <p:nvPr>
            <p:ph type="dt" idx="10"/>
          </p:nvPr>
        </p:nvSpPr>
        <p:spPr>
          <a:xfrm>
            <a:off x="492487" y="2604268"/>
            <a:ext cx="1600200" cy="453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7/27/2021</a:t>
            </a:r>
            <a:endParaRPr/>
          </a:p>
        </p:txBody>
      </p:sp>
      <p:sp>
        <p:nvSpPr>
          <p:cNvPr id="97" name="Google Shape;97;p1"/>
          <p:cNvSpPr txBox="1">
            <a:spLocks noGrp="1"/>
          </p:cNvSpPr>
          <p:nvPr>
            <p:ph type="sldNum" idx="12"/>
          </p:nvPr>
        </p:nvSpPr>
        <p:spPr>
          <a:xfrm>
            <a:off x="8229600" y="6265042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e5daa4c2d9_1_47"/>
          <p:cNvSpPr txBox="1">
            <a:spLocks noGrp="1"/>
          </p:cNvSpPr>
          <p:nvPr>
            <p:ph type="title"/>
          </p:nvPr>
        </p:nvSpPr>
        <p:spPr>
          <a:xfrm>
            <a:off x="533400" y="990597"/>
            <a:ext cx="8229600" cy="88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Playground Upgrades</a:t>
            </a:r>
            <a:endParaRPr/>
          </a:p>
        </p:txBody>
      </p:sp>
      <p:sp>
        <p:nvSpPr>
          <p:cNvPr id="171" name="Google Shape;171;ge5daa4c2d9_1_47"/>
          <p:cNvSpPr txBox="1">
            <a:spLocks noGrp="1"/>
          </p:cNvSpPr>
          <p:nvPr>
            <p:ph type="sldNum" idx="12"/>
          </p:nvPr>
        </p:nvSpPr>
        <p:spPr>
          <a:xfrm>
            <a:off x="8229600" y="6264275"/>
            <a:ext cx="457200" cy="36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solidFill>
                  <a:srgbClr val="C68888"/>
                </a:solidFill>
              </a:rPr>
              <a:t>10</a:t>
            </a:fld>
            <a:endParaRPr>
              <a:solidFill>
                <a:srgbClr val="C68888"/>
              </a:solidFill>
            </a:endParaRPr>
          </a:p>
        </p:txBody>
      </p:sp>
      <p:pic>
        <p:nvPicPr>
          <p:cNvPr id="172" name="Google Shape;172;ge5daa4c2d9_1_47"/>
          <p:cNvPicPr preferRelativeResize="0"/>
          <p:nvPr/>
        </p:nvPicPr>
        <p:blipFill rotWithShape="1">
          <a:blip r:embed="rId3">
            <a:alphaModFix/>
          </a:blip>
          <a:srcRect t="17925"/>
          <a:stretch/>
        </p:blipFill>
        <p:spPr>
          <a:xfrm>
            <a:off x="2291000" y="1976525"/>
            <a:ext cx="6606776" cy="419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e5daa4c2d9_1_47"/>
          <p:cNvSpPr txBox="1"/>
          <p:nvPr/>
        </p:nvSpPr>
        <p:spPr>
          <a:xfrm>
            <a:off x="322450" y="2663838"/>
            <a:ext cx="2447700" cy="28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Replace wooden structures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Install age appropriate equipment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Expand opportunities for students with disabilities</a:t>
            </a:r>
            <a:endParaRPr sz="1900"/>
          </a:p>
        </p:txBody>
      </p:sp>
      <p:sp>
        <p:nvSpPr>
          <p:cNvPr id="174" name="Google Shape;174;ge5daa4c2d9_1_47"/>
          <p:cNvSpPr txBox="1"/>
          <p:nvPr/>
        </p:nvSpPr>
        <p:spPr>
          <a:xfrm>
            <a:off x="658850" y="1886700"/>
            <a:ext cx="75708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Needs vary from building to building, but the priorities are to:</a:t>
            </a:r>
            <a:endParaRPr sz="2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e5daa4c2d9_1_53"/>
          <p:cNvSpPr txBox="1">
            <a:spLocks noGrp="1"/>
          </p:cNvSpPr>
          <p:nvPr>
            <p:ph type="title"/>
          </p:nvPr>
        </p:nvSpPr>
        <p:spPr>
          <a:xfrm>
            <a:off x="533400" y="891613"/>
            <a:ext cx="8229600" cy="114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Outdoor Classroom Pavilions</a:t>
            </a:r>
            <a:endParaRPr/>
          </a:p>
        </p:txBody>
      </p:sp>
      <p:sp>
        <p:nvSpPr>
          <p:cNvPr id="181" name="Google Shape;181;ge5daa4c2d9_1_53"/>
          <p:cNvSpPr txBox="1">
            <a:spLocks noGrp="1"/>
          </p:cNvSpPr>
          <p:nvPr>
            <p:ph type="sldNum" idx="12"/>
          </p:nvPr>
        </p:nvSpPr>
        <p:spPr>
          <a:xfrm>
            <a:off x="8229600" y="6264275"/>
            <a:ext cx="457200" cy="36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82" name="Google Shape;182;ge5daa4c2d9_1_53"/>
          <p:cNvSpPr txBox="1"/>
          <p:nvPr/>
        </p:nvSpPr>
        <p:spPr>
          <a:xfrm>
            <a:off x="838950" y="1957525"/>
            <a:ext cx="2743200" cy="4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Provide for additional learning spaces at each building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Offer improved air quality option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Support staff and student social/emotional well-being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Option for community use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One-time cost can be supported with Federal Funds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Lasting benefit to students/community</a:t>
            </a:r>
            <a:endParaRPr sz="1600"/>
          </a:p>
        </p:txBody>
      </p:sp>
      <p:pic>
        <p:nvPicPr>
          <p:cNvPr id="183" name="Google Shape;183;ge5daa4c2d9_1_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4550" y="3871634"/>
            <a:ext cx="4253583" cy="2392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ge5daa4c2d9_1_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7450" y="1499175"/>
            <a:ext cx="4403302" cy="222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e5daa4c2d9_0_0"/>
          <p:cNvSpPr txBox="1"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New Track and Turf Field</a:t>
            </a:r>
            <a:endParaRPr/>
          </a:p>
        </p:txBody>
      </p:sp>
      <p:sp>
        <p:nvSpPr>
          <p:cNvPr id="191" name="Google Shape;191;ge5daa4c2d9_0_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387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/>
              <a:t>New construction to be completed within existing fence boundaries</a:t>
            </a:r>
            <a:r>
              <a:rPr lang="en-US"/>
              <a:t> </a:t>
            </a:r>
            <a:endParaRPr sz="2700"/>
          </a:p>
        </p:txBody>
      </p:sp>
      <p:sp>
        <p:nvSpPr>
          <p:cNvPr id="192" name="Google Shape;192;ge5daa4c2d9_0_0"/>
          <p:cNvSpPr txBox="1">
            <a:spLocks noGrp="1"/>
          </p:cNvSpPr>
          <p:nvPr>
            <p:ph type="sldNum" idx="12"/>
          </p:nvPr>
        </p:nvSpPr>
        <p:spPr>
          <a:xfrm>
            <a:off x="8229600" y="6264275"/>
            <a:ext cx="457200" cy="36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193" name="Google Shape;193;ge5daa4c2d9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850" y="1988100"/>
            <a:ext cx="8762251" cy="429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e5daa4c2d9_1_0"/>
          <p:cNvSpPr txBox="1">
            <a:spLocks noGrp="1"/>
          </p:cNvSpPr>
          <p:nvPr>
            <p:ph type="sldNum" idx="12"/>
          </p:nvPr>
        </p:nvSpPr>
        <p:spPr>
          <a:xfrm>
            <a:off x="8229600" y="6264275"/>
            <a:ext cx="457200" cy="36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200" name="Google Shape;200;ge5daa4c2d9_1_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3125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406400" algn="l" rtl="0">
              <a:spcBef>
                <a:spcPts val="800"/>
              </a:spcBef>
              <a:spcAft>
                <a:spcPts val="0"/>
              </a:spcAft>
              <a:buSzPts val="2800"/>
              <a:buChar char="➢"/>
            </a:pPr>
            <a:r>
              <a:rPr lang="en-US"/>
              <a:t>Replace existing 8 lane track and football field grass with synthetic turf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457200" lvl="0" indent="-406400" algn="l" rtl="0">
              <a:spcBef>
                <a:spcPts val="800"/>
              </a:spcBef>
              <a:spcAft>
                <a:spcPts val="0"/>
              </a:spcAft>
              <a:buSzPts val="2800"/>
              <a:buChar char="➢"/>
            </a:pPr>
            <a:r>
              <a:rPr lang="en-US"/>
              <a:t>Includes drainage, power and safety control netting system that will cover corner of the track</a:t>
            </a:r>
            <a:endParaRPr/>
          </a:p>
          <a:p>
            <a:pPr marL="91440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/>
          </a:p>
        </p:txBody>
      </p:sp>
      <p:sp>
        <p:nvSpPr>
          <p:cNvPr id="201" name="Google Shape;201;ge5daa4c2d9_1_0"/>
          <p:cNvSpPr txBox="1"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Proposed Project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e5daa4c2d9_1_28"/>
          <p:cNvSpPr txBox="1">
            <a:spLocks noGrp="1"/>
          </p:cNvSpPr>
          <p:nvPr>
            <p:ph type="sldNum" idx="12"/>
          </p:nvPr>
        </p:nvSpPr>
        <p:spPr>
          <a:xfrm>
            <a:off x="8229600" y="6264275"/>
            <a:ext cx="457200" cy="36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208" name="Google Shape;208;ge5daa4c2d9_1_28"/>
          <p:cNvSpPr txBox="1">
            <a:spLocks noGrp="1"/>
          </p:cNvSpPr>
          <p:nvPr>
            <p:ph type="title"/>
          </p:nvPr>
        </p:nvSpPr>
        <p:spPr>
          <a:xfrm>
            <a:off x="533400" y="891613"/>
            <a:ext cx="8229600" cy="114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Synthetic Turf Basics</a:t>
            </a:r>
            <a:endParaRPr/>
          </a:p>
        </p:txBody>
      </p:sp>
      <p:pic>
        <p:nvPicPr>
          <p:cNvPr id="209" name="Google Shape;209;ge5daa4c2d9_1_28"/>
          <p:cNvPicPr preferRelativeResize="0"/>
          <p:nvPr/>
        </p:nvPicPr>
        <p:blipFill rotWithShape="1">
          <a:blip r:embed="rId3">
            <a:alphaModFix/>
          </a:blip>
          <a:srcRect l="18314" t="19283"/>
          <a:stretch/>
        </p:blipFill>
        <p:spPr>
          <a:xfrm>
            <a:off x="2064088" y="2306725"/>
            <a:ext cx="6473275" cy="432265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10" name="Google Shape;210;ge5daa4c2d9_1_28"/>
          <p:cNvSpPr txBox="1"/>
          <p:nvPr/>
        </p:nvSpPr>
        <p:spPr>
          <a:xfrm>
            <a:off x="226375" y="3182625"/>
            <a:ext cx="1757700" cy="18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General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Construction of a 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Synthetic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Turf Field</a:t>
            </a:r>
            <a:endParaRPr sz="2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e5f095272b_0_2"/>
          <p:cNvSpPr txBox="1">
            <a:spLocks noGrp="1"/>
          </p:cNvSpPr>
          <p:nvPr>
            <p:ph type="title"/>
          </p:nvPr>
        </p:nvSpPr>
        <p:spPr>
          <a:xfrm>
            <a:off x="457200" y="915750"/>
            <a:ext cx="8229600" cy="89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Synthetic Turf Fields</a:t>
            </a:r>
            <a:endParaRPr/>
          </a:p>
        </p:txBody>
      </p:sp>
      <p:sp>
        <p:nvSpPr>
          <p:cNvPr id="217" name="Google Shape;217;ge5f095272b_0_2"/>
          <p:cNvSpPr txBox="1">
            <a:spLocks noGrp="1"/>
          </p:cNvSpPr>
          <p:nvPr>
            <p:ph type="sldNum" idx="12"/>
          </p:nvPr>
        </p:nvSpPr>
        <p:spPr>
          <a:xfrm>
            <a:off x="8229600" y="6263640"/>
            <a:ext cx="457200" cy="36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218" name="Google Shape;218;ge5f095272b_0_2"/>
          <p:cNvSpPr txBox="1">
            <a:spLocks noGrp="1"/>
          </p:cNvSpPr>
          <p:nvPr>
            <p:ph type="body" idx="1"/>
          </p:nvPr>
        </p:nvSpPr>
        <p:spPr>
          <a:xfrm>
            <a:off x="576975" y="1798500"/>
            <a:ext cx="8229600" cy="4785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Char char="➢"/>
            </a:pPr>
            <a:r>
              <a:rPr lang="en-US" sz="3100"/>
              <a:t>Warranteed for 15 years</a:t>
            </a:r>
            <a:endParaRPr sz="3100"/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Char char="➢"/>
            </a:pPr>
            <a:r>
              <a:rPr lang="en-US" sz="3100"/>
              <a:t>Lasts ~15 years with proper maintenance</a:t>
            </a:r>
            <a:endParaRPr sz="3100"/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Char char="➢"/>
            </a:pPr>
            <a:r>
              <a:rPr lang="en-US" sz="3100"/>
              <a:t>Rubber fill can be washed and reused many times</a:t>
            </a:r>
            <a:endParaRPr sz="3100"/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Char char="➢"/>
            </a:pPr>
            <a:r>
              <a:rPr lang="en-US" sz="3100"/>
              <a:t>Cost to replace turf carpet ~$750,000-$950,000</a:t>
            </a:r>
            <a:endParaRPr sz="3100"/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Char char="➢"/>
            </a:pPr>
            <a:r>
              <a:rPr lang="en-US" sz="3100"/>
              <a:t>Carpet is NOT hazardous waste; cost to dispose ~$125,000-$150,000</a:t>
            </a:r>
            <a:endParaRPr sz="3100"/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Char char="➢"/>
            </a:pPr>
            <a:r>
              <a:rPr lang="en-US" sz="3100"/>
              <a:t>Can create opportunities for generating revenue</a:t>
            </a:r>
            <a:endParaRPr sz="3100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e5daa4c2d9_1_21"/>
          <p:cNvSpPr txBox="1">
            <a:spLocks noGrp="1"/>
          </p:cNvSpPr>
          <p:nvPr>
            <p:ph type="sldNum" idx="12"/>
          </p:nvPr>
        </p:nvSpPr>
        <p:spPr>
          <a:xfrm>
            <a:off x="8229600" y="6263640"/>
            <a:ext cx="457200" cy="36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225" name="Google Shape;225;ge5daa4c2d9_1_21"/>
          <p:cNvSpPr txBox="1">
            <a:spLocks noGrp="1"/>
          </p:cNvSpPr>
          <p:nvPr>
            <p:ph type="body" idx="1"/>
          </p:nvPr>
        </p:nvSpPr>
        <p:spPr>
          <a:xfrm>
            <a:off x="457200" y="2133600"/>
            <a:ext cx="8229600" cy="54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Students: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-US"/>
              <a:t>GHS Physical Education would gain a safe outdoor space to extend time spent outdoors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-US"/>
              <a:t>Impacts ~1,450 students enrolled in grades 9-12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Student Athletes: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-US"/>
              <a:t>Boys &amp; Girls Soccer, Field Hockey, Football, Softball, Baseball, Boys &amp; Girls Lacrosse, Boys &amp; Girls Track and Field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-US"/>
              <a:t>Impacts ~800 athletes per year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Community: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-US"/>
              <a:t>Guilderland Youth Sports; TOG Summer Camps, School Events, MUD Ceremonies; Sectional Events; General Community Use</a:t>
            </a:r>
            <a:endParaRPr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/>
              <a:t>	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/>
              <a:t>	</a:t>
            </a:r>
            <a:endParaRPr/>
          </a:p>
        </p:txBody>
      </p:sp>
      <p:sp>
        <p:nvSpPr>
          <p:cNvPr id="226" name="Google Shape;226;ge5daa4c2d9_1_21"/>
          <p:cNvSpPr txBox="1">
            <a:spLocks noGrp="1"/>
          </p:cNvSpPr>
          <p:nvPr>
            <p:ph type="title"/>
          </p:nvPr>
        </p:nvSpPr>
        <p:spPr>
          <a:xfrm>
            <a:off x="457200" y="990599"/>
            <a:ext cx="8229600" cy="114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Who Will Benefit?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7"/>
          <p:cNvSpPr txBox="1">
            <a:spLocks noGrp="1"/>
          </p:cNvSpPr>
          <p:nvPr>
            <p:ph type="title"/>
          </p:nvPr>
        </p:nvSpPr>
        <p:spPr>
          <a:xfrm>
            <a:off x="381000" y="457200"/>
            <a:ext cx="3030882" cy="4408503"/>
          </a:xfrm>
          <a:prstGeom prst="rect">
            <a:avLst/>
          </a:prstGeom>
          <a:solidFill>
            <a:srgbClr val="B3132A"/>
          </a:solidFill>
          <a:ln>
            <a:noFill/>
          </a:ln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10 out of 15 schools in Suburban Council have synthetic turf or will in the next 12 months.</a:t>
            </a:r>
            <a:endParaRPr/>
          </a:p>
        </p:txBody>
      </p:sp>
      <p:sp>
        <p:nvSpPr>
          <p:cNvPr id="232" name="Google Shape;232;p7"/>
          <p:cNvSpPr txBox="1">
            <a:spLocks noGrp="1"/>
          </p:cNvSpPr>
          <p:nvPr>
            <p:ph type="body" idx="1"/>
          </p:nvPr>
        </p:nvSpPr>
        <p:spPr>
          <a:xfrm>
            <a:off x="3575050" y="457200"/>
            <a:ext cx="5111700" cy="56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4487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Guilderland Currently at a Competitive Disadvantage:</a:t>
            </a:r>
            <a:endParaRPr/>
          </a:p>
          <a:p>
            <a:pPr marL="344487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574675" lvl="1" indent="-2301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Play is different on turf</a:t>
            </a:r>
            <a:endParaRPr/>
          </a:p>
          <a:p>
            <a:pPr marL="574675" lvl="1" indent="-2301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Sectionals/championships all played on turf</a:t>
            </a:r>
            <a:endParaRPr/>
          </a:p>
          <a:p>
            <a:pPr marL="574675" lvl="1" indent="-2301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Home games often moved because of poor playing conditions</a:t>
            </a:r>
            <a:endParaRPr/>
          </a:p>
          <a:p>
            <a:pPr marL="574675" lvl="1" indent="-2301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Teams practice in parking lots</a:t>
            </a:r>
            <a:endParaRPr/>
          </a:p>
          <a:p>
            <a:pPr marL="574675" lvl="1" indent="-2301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Teams renting turf time at other locations</a:t>
            </a:r>
            <a:endParaRPr/>
          </a:p>
        </p:txBody>
      </p:sp>
      <p:sp>
        <p:nvSpPr>
          <p:cNvPr id="233" name="Google Shape;233;p7"/>
          <p:cNvSpPr txBox="1">
            <a:spLocks noGrp="1"/>
          </p:cNvSpPr>
          <p:nvPr>
            <p:ph type="dt" idx="10"/>
          </p:nvPr>
        </p:nvSpPr>
        <p:spPr>
          <a:xfrm>
            <a:off x="7391399" y="6264275"/>
            <a:ext cx="8322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7/19/2021</a:t>
            </a:r>
            <a:endParaRPr/>
          </a:p>
        </p:txBody>
      </p:sp>
      <p:sp>
        <p:nvSpPr>
          <p:cNvPr id="234" name="Google Shape;234;p7"/>
          <p:cNvSpPr txBox="1">
            <a:spLocks noGrp="1"/>
          </p:cNvSpPr>
          <p:nvPr>
            <p:ph type="sldNum" idx="12"/>
          </p:nvPr>
        </p:nvSpPr>
        <p:spPr>
          <a:xfrm>
            <a:off x="8229600" y="62642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e5daa4c2d9_1_59"/>
          <p:cNvSpPr txBox="1">
            <a:spLocks noGrp="1"/>
          </p:cNvSpPr>
          <p:nvPr>
            <p:ph type="body" idx="1"/>
          </p:nvPr>
        </p:nvSpPr>
        <p:spPr>
          <a:xfrm>
            <a:off x="337350" y="5181600"/>
            <a:ext cx="8229600" cy="1080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600"/>
              <a:t>For every $500,000 in Federal Funds applied to the project, the median homeowner tax impact is lowered by approximately one dollar.</a:t>
            </a:r>
            <a:endParaRPr sz="2600"/>
          </a:p>
        </p:txBody>
      </p:sp>
      <p:sp>
        <p:nvSpPr>
          <p:cNvPr id="241" name="Google Shape;241;ge5daa4c2d9_1_59"/>
          <p:cNvSpPr txBox="1">
            <a:spLocks noGrp="1"/>
          </p:cNvSpPr>
          <p:nvPr>
            <p:ph type="sldNum" idx="12"/>
          </p:nvPr>
        </p:nvSpPr>
        <p:spPr>
          <a:xfrm>
            <a:off x="8229600" y="6263640"/>
            <a:ext cx="457200" cy="36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242" name="Google Shape;242;ge5daa4c2d9_1_59"/>
          <p:cNvSpPr txBox="1">
            <a:spLocks noGrp="1"/>
          </p:cNvSpPr>
          <p:nvPr>
            <p:ph type="title"/>
          </p:nvPr>
        </p:nvSpPr>
        <p:spPr>
          <a:xfrm>
            <a:off x="457200" y="737574"/>
            <a:ext cx="8229600" cy="114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Estimated Full Value on Median Assessed </a:t>
            </a:r>
            <a:endParaRPr sz="3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Home of $299,000 (Guilderland)</a:t>
            </a:r>
            <a:endParaRPr sz="3700"/>
          </a:p>
        </p:txBody>
      </p:sp>
      <p:graphicFrame>
        <p:nvGraphicFramePr>
          <p:cNvPr id="243" name="Google Shape;243;ge5daa4c2d9_1_59"/>
          <p:cNvGraphicFramePr/>
          <p:nvPr/>
        </p:nvGraphicFramePr>
        <p:xfrm>
          <a:off x="337500" y="18805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{7FB69CC7-6B73-40A5-B546-AEB3E3F031F2}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17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1"/>
                        <a:t>Project Cost Estimate</a:t>
                      </a:r>
                      <a:endParaRPr sz="27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1"/>
                        <a:t>Amount Borrowed</a:t>
                      </a:r>
                      <a:endParaRPr sz="27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1"/>
                        <a:t>Tax Impact Per $1,000</a:t>
                      </a:r>
                      <a:endParaRPr sz="27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1"/>
                        <a:t>Annual Tax Impact</a:t>
                      </a:r>
                      <a:endParaRPr sz="27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3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/>
                        <a:t>$17,442,474</a:t>
                      </a:r>
                      <a:endParaRPr sz="24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/>
                        <a:t>$16,673,044*</a:t>
                      </a:r>
                      <a:endParaRPr sz="24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/>
                        <a:t>$0.175</a:t>
                      </a:r>
                      <a:endParaRPr sz="24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/>
                        <a:t>$52</a:t>
                      </a:r>
                      <a:endParaRPr sz="24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4" name="Google Shape;244;ge5daa4c2d9_1_59"/>
          <p:cNvSpPr txBox="1"/>
          <p:nvPr/>
        </p:nvSpPr>
        <p:spPr>
          <a:xfrm>
            <a:off x="337350" y="4647450"/>
            <a:ext cx="8229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*$769,430 in CRRSA Federal Funding applied, lowering amount borrowed</a:t>
            </a:r>
            <a:endParaRPr sz="1800" b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e5daa4c2d9_1_74"/>
          <p:cNvSpPr txBox="1">
            <a:spLocks noGrp="1"/>
          </p:cNvSpPr>
          <p:nvPr>
            <p:ph type="title"/>
          </p:nvPr>
        </p:nvSpPr>
        <p:spPr>
          <a:xfrm>
            <a:off x="533400" y="891613"/>
            <a:ext cx="8229600" cy="114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Proposed Project Timeline</a:t>
            </a:r>
            <a:endParaRPr/>
          </a:p>
        </p:txBody>
      </p:sp>
      <p:sp>
        <p:nvSpPr>
          <p:cNvPr id="251" name="Google Shape;251;ge5daa4c2d9_1_74"/>
          <p:cNvSpPr txBox="1">
            <a:spLocks noGrp="1"/>
          </p:cNvSpPr>
          <p:nvPr>
            <p:ph type="sldNum" idx="12"/>
          </p:nvPr>
        </p:nvSpPr>
        <p:spPr>
          <a:xfrm>
            <a:off x="8229600" y="6264275"/>
            <a:ext cx="457200" cy="36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graphicFrame>
        <p:nvGraphicFramePr>
          <p:cNvPr id="252" name="Google Shape;252;ge5daa4c2d9_1_74"/>
          <p:cNvGraphicFramePr/>
          <p:nvPr/>
        </p:nvGraphicFramePr>
        <p:xfrm>
          <a:off x="599625" y="1905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{7FB69CC7-6B73-40A5-B546-AEB3E3F031F2}</a:tableStyleId>
              </a:tblPr>
              <a:tblGrid>
                <a:gridCol w="257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8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1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June 29, 2021</a:t>
                      </a:r>
                      <a:endParaRPr sz="17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Facilities Committee Recommendation</a:t>
                      </a:r>
                      <a:endParaRPr sz="17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July 1, 2021</a:t>
                      </a:r>
                      <a:endParaRPr sz="17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Board of Education Review &amp; Discussion</a:t>
                      </a:r>
                      <a:endParaRPr sz="17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July 27, 2021</a:t>
                      </a:r>
                      <a:endParaRPr sz="17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Continued BOE Review &amp; Discussion</a:t>
                      </a:r>
                      <a:endParaRPr sz="17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August 10, 2021</a:t>
                      </a:r>
                      <a:endParaRPr sz="17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Board Adopts Bond Resolution</a:t>
                      </a:r>
                      <a:endParaRPr sz="17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October 7, 2021</a:t>
                      </a:r>
                      <a:endParaRPr sz="17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Capital Project Vote</a:t>
                      </a:r>
                      <a:endParaRPr sz="17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Nov. 2021- March 2022</a:t>
                      </a:r>
                      <a:endParaRPr sz="17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Project Design Development</a:t>
                      </a:r>
                      <a:endParaRPr sz="17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April - July 2022</a:t>
                      </a:r>
                      <a:endParaRPr sz="17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State Education Department Review &amp; Approval</a:t>
                      </a:r>
                      <a:endParaRPr sz="17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August - Sept. 2022</a:t>
                      </a:r>
                      <a:endParaRPr sz="17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Bidding and Award of Contracts*</a:t>
                      </a:r>
                      <a:endParaRPr sz="17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4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Oct. 2022 - August 2024</a:t>
                      </a:r>
                      <a:endParaRPr sz="17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Construction</a:t>
                      </a:r>
                      <a:endParaRPr sz="17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53" name="Google Shape;253;ge5daa4c2d9_1_74"/>
          <p:cNvSpPr txBox="1"/>
          <p:nvPr/>
        </p:nvSpPr>
        <p:spPr>
          <a:xfrm>
            <a:off x="372875" y="6045700"/>
            <a:ext cx="8180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*Note: Playgrounds and Track/Turf construction work would be under NYS contract and could start in Summer of 2022</a:t>
            </a:r>
            <a:endParaRPr sz="1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>
            <a:spLocks noGrp="1"/>
          </p:cNvSpPr>
          <p:nvPr>
            <p:ph type="title"/>
          </p:nvPr>
        </p:nvSpPr>
        <p:spPr>
          <a:xfrm>
            <a:off x="457200" y="99059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3132A"/>
              </a:buClr>
              <a:buSzPts val="4400"/>
              <a:buFont typeface="Arial"/>
              <a:buNone/>
            </a:pPr>
            <a:r>
              <a:rPr lang="en-US"/>
              <a:t>Overview of Presentation</a:t>
            </a:r>
            <a:endParaRPr/>
          </a:p>
        </p:txBody>
      </p:sp>
      <p:sp>
        <p:nvSpPr>
          <p:cNvPr id="103" name="Google Shape;103;p2"/>
          <p:cNvSpPr txBox="1">
            <a:spLocks noGrp="1"/>
          </p:cNvSpPr>
          <p:nvPr>
            <p:ph type="body" idx="1"/>
          </p:nvPr>
        </p:nvSpPr>
        <p:spPr>
          <a:xfrm>
            <a:off x="457200" y="2133600"/>
            <a:ext cx="82296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4488" lvl="0" indent="-34448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r>
              <a:rPr lang="en-US"/>
              <a:t>Response to July 1 Questions</a:t>
            </a:r>
            <a:endParaRPr/>
          </a:p>
          <a:p>
            <a:pPr marL="344488" lvl="0" indent="-344488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r>
              <a:rPr lang="en-US"/>
              <a:t>Overview of Proposed New Work</a:t>
            </a:r>
            <a:endParaRPr/>
          </a:p>
          <a:p>
            <a:pPr marL="574675" lvl="1" indent="-23018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Infrastructure Improvements</a:t>
            </a:r>
            <a:endParaRPr/>
          </a:p>
          <a:p>
            <a:pPr marL="574675" lvl="1" indent="-23018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Outdoor Spaces</a:t>
            </a:r>
            <a:endParaRPr/>
          </a:p>
          <a:p>
            <a:pPr marL="574675" lvl="1" indent="-23018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Technology Replacement/Enhancements</a:t>
            </a:r>
            <a:endParaRPr/>
          </a:p>
          <a:p>
            <a:pPr marL="344488" lvl="0" indent="-344488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r>
              <a:rPr lang="en-US"/>
              <a:t>Proposed Project Timeline</a:t>
            </a:r>
            <a:endParaRPr/>
          </a:p>
          <a:p>
            <a:pPr marL="344487" lvl="0" indent="-34448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r>
              <a:rPr lang="en-US"/>
              <a:t>Summary of Costs</a:t>
            </a:r>
            <a:endParaRPr/>
          </a:p>
          <a:p>
            <a:pPr marL="344488" lvl="0" indent="-344488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Questions &amp; Answers</a:t>
            </a:r>
            <a:endParaRPr/>
          </a:p>
        </p:txBody>
      </p:sp>
      <p:sp>
        <p:nvSpPr>
          <p:cNvPr id="104" name="Google Shape;104;p2"/>
          <p:cNvSpPr txBox="1">
            <a:spLocks noGrp="1"/>
          </p:cNvSpPr>
          <p:nvPr>
            <p:ph type="dt" idx="10"/>
          </p:nvPr>
        </p:nvSpPr>
        <p:spPr>
          <a:xfrm>
            <a:off x="7397331" y="6263640"/>
            <a:ext cx="8322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7/19/2021</a:t>
            </a:r>
            <a:endParaRPr/>
          </a:p>
        </p:txBody>
      </p:sp>
      <p:sp>
        <p:nvSpPr>
          <p:cNvPr id="105" name="Google Shape;105;p2"/>
          <p:cNvSpPr txBox="1">
            <a:spLocks noGrp="1"/>
          </p:cNvSpPr>
          <p:nvPr>
            <p:ph type="sldNum" idx="12"/>
          </p:nvPr>
        </p:nvSpPr>
        <p:spPr>
          <a:xfrm>
            <a:off x="8229600" y="626364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e5daa4c2d9_1_82"/>
          <p:cNvSpPr txBox="1">
            <a:spLocks noGrp="1"/>
          </p:cNvSpPr>
          <p:nvPr>
            <p:ph type="title"/>
          </p:nvPr>
        </p:nvSpPr>
        <p:spPr>
          <a:xfrm>
            <a:off x="457200" y="2080100"/>
            <a:ext cx="7865700" cy="136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Questions?</a:t>
            </a:r>
            <a:endParaRPr/>
          </a:p>
        </p:txBody>
      </p:sp>
      <p:sp>
        <p:nvSpPr>
          <p:cNvPr id="260" name="Google Shape;260;ge5daa4c2d9_1_82"/>
          <p:cNvSpPr txBox="1">
            <a:spLocks noGrp="1"/>
          </p:cNvSpPr>
          <p:nvPr>
            <p:ph type="sldNum" idx="12"/>
          </p:nvPr>
        </p:nvSpPr>
        <p:spPr>
          <a:xfrm>
            <a:off x="8229600" y="6264275"/>
            <a:ext cx="457200" cy="36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solidFill>
                  <a:srgbClr val="FF6D7B"/>
                </a:solidFill>
              </a:rPr>
              <a:t>20</a:t>
            </a:fld>
            <a:endParaRPr>
              <a:solidFill>
                <a:srgbClr val="FF6D7B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title"/>
          </p:nvPr>
        </p:nvSpPr>
        <p:spPr>
          <a:xfrm>
            <a:off x="457200" y="99059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3132A"/>
              </a:buClr>
              <a:buSzPts val="4400"/>
              <a:buFont typeface="Arial"/>
              <a:buNone/>
            </a:pPr>
            <a:r>
              <a:rPr lang="en-US"/>
              <a:t>AC Across the District?</a:t>
            </a:r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body" idx="1"/>
          </p:nvPr>
        </p:nvSpPr>
        <p:spPr>
          <a:xfrm>
            <a:off x="457200" y="2133600"/>
            <a:ext cx="8229600" cy="20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4487" lvl="0" indent="-3444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r>
              <a:rPr lang="en-US"/>
              <a:t>Approximately 65% of all spaces in the district have either Mechanical Systems with Air Conditioning or a Window AC unit.</a:t>
            </a:r>
            <a:endParaRPr/>
          </a:p>
          <a:p>
            <a:pPr marL="344487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4488" lvl="0" indent="-344488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Link to maps</a:t>
            </a:r>
            <a:endParaRPr/>
          </a:p>
        </p:txBody>
      </p:sp>
      <p:sp>
        <p:nvSpPr>
          <p:cNvPr id="112" name="Google Shape;112;p3"/>
          <p:cNvSpPr txBox="1">
            <a:spLocks noGrp="1"/>
          </p:cNvSpPr>
          <p:nvPr>
            <p:ph type="sldNum" idx="12"/>
          </p:nvPr>
        </p:nvSpPr>
        <p:spPr>
          <a:xfrm>
            <a:off x="8229600" y="626364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13" name="Google Shape;113;p3"/>
          <p:cNvSpPr txBox="1">
            <a:spLocks noGrp="1"/>
          </p:cNvSpPr>
          <p:nvPr>
            <p:ph type="dt" idx="10"/>
          </p:nvPr>
        </p:nvSpPr>
        <p:spPr>
          <a:xfrm>
            <a:off x="7397331" y="6263640"/>
            <a:ext cx="8322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7/19/2021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e618383d2b_0_0"/>
          <p:cNvSpPr txBox="1">
            <a:spLocks noGrp="1"/>
          </p:cNvSpPr>
          <p:nvPr>
            <p:ph type="title"/>
          </p:nvPr>
        </p:nvSpPr>
        <p:spPr>
          <a:xfrm>
            <a:off x="457200" y="990599"/>
            <a:ext cx="8229600" cy="114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Air Conditioned Spaces</a:t>
            </a:r>
            <a:endParaRPr/>
          </a:p>
        </p:txBody>
      </p:sp>
      <p:sp>
        <p:nvSpPr>
          <p:cNvPr id="120" name="Google Shape;120;ge618383d2b_0_0"/>
          <p:cNvSpPr txBox="1">
            <a:spLocks noGrp="1"/>
          </p:cNvSpPr>
          <p:nvPr>
            <p:ph type="sldNum" idx="12"/>
          </p:nvPr>
        </p:nvSpPr>
        <p:spPr>
          <a:xfrm>
            <a:off x="8229600" y="6263640"/>
            <a:ext cx="457200" cy="36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graphicFrame>
        <p:nvGraphicFramePr>
          <p:cNvPr id="121" name="Google Shape;121;ge618383d2b_0_0"/>
          <p:cNvGraphicFramePr/>
          <p:nvPr/>
        </p:nvGraphicFramePr>
        <p:xfrm>
          <a:off x="952500" y="1910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{7FB69CC7-6B73-40A5-B546-AEB3E3F031F2}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/>
                        <a:t>Building</a:t>
                      </a:r>
                      <a:endParaRPr sz="17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/>
                        <a:t>Total Rooms</a:t>
                      </a:r>
                      <a:endParaRPr sz="17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/>
                        <a:t>Rooms with AC</a:t>
                      </a:r>
                      <a:endParaRPr sz="17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/>
                        <a:t>% of Building</a:t>
                      </a:r>
                      <a:endParaRPr sz="17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Altamont ES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40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80%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Guilderland ES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64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81%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Lynnwood ES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65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46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71%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Pine Bush ES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79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58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73%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Westmere ES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78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69%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Farnsworth MS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248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141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57%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Guilderland HS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337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211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63%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Totals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921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602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65%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e66991f71c_0_0"/>
          <p:cNvSpPr txBox="1">
            <a:spLocks noGrp="1"/>
          </p:cNvSpPr>
          <p:nvPr>
            <p:ph type="title"/>
          </p:nvPr>
        </p:nvSpPr>
        <p:spPr>
          <a:xfrm>
            <a:off x="457200" y="759050"/>
            <a:ext cx="8229600" cy="257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/>
              <a:t>What elements of the 2018 project are included in the proposed project?</a:t>
            </a:r>
            <a:endParaRPr sz="5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u="sng">
                <a:solidFill>
                  <a:schemeClr val="hlink"/>
                </a:solidFill>
                <a:hlinkClick r:id="rId3"/>
              </a:rPr>
              <a:t>District Wide Analysis and Prioritization (7/1/21)</a:t>
            </a:r>
            <a:endParaRPr sz="3000"/>
          </a:p>
        </p:txBody>
      </p:sp>
      <p:sp>
        <p:nvSpPr>
          <p:cNvPr id="128" name="Google Shape;128;ge66991f71c_0_0"/>
          <p:cNvSpPr txBox="1">
            <a:spLocks noGrp="1"/>
          </p:cNvSpPr>
          <p:nvPr>
            <p:ph type="sldNum" idx="12"/>
          </p:nvPr>
        </p:nvSpPr>
        <p:spPr>
          <a:xfrm>
            <a:off x="8229600" y="6263640"/>
            <a:ext cx="457200" cy="36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3132A"/>
              </a:buClr>
              <a:buSzPts val="4400"/>
              <a:buFont typeface="Arial"/>
              <a:buNone/>
            </a:pPr>
            <a:r>
              <a:rPr lang="en-US"/>
              <a:t>All Gender Restrooms?</a:t>
            </a:r>
            <a:endParaRPr/>
          </a:p>
        </p:txBody>
      </p:sp>
      <p:sp>
        <p:nvSpPr>
          <p:cNvPr id="134" name="Google Shape;134;p4"/>
          <p:cNvSpPr txBox="1">
            <a:spLocks noGrp="1"/>
          </p:cNvSpPr>
          <p:nvPr>
            <p:ph type="body" idx="1"/>
          </p:nvPr>
        </p:nvSpPr>
        <p:spPr>
          <a:xfrm>
            <a:off x="457200" y="1603970"/>
            <a:ext cx="4040188" cy="576072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txBody>
          <a:bodyPr spcFirstLastPara="1" wrap="square" lIns="91425" tIns="45700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/>
              <a:t>Currently Labeled</a:t>
            </a:r>
            <a:endParaRPr/>
          </a:p>
        </p:txBody>
      </p:sp>
      <p:graphicFrame>
        <p:nvGraphicFramePr>
          <p:cNvPr id="135" name="Google Shape;135;p4"/>
          <p:cNvGraphicFramePr/>
          <p:nvPr/>
        </p:nvGraphicFramePr>
        <p:xfrm>
          <a:off x="457200" y="228600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{5EC3EF10-51E2-423D-8340-0BD096377C0B}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School 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#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Altamont Elementary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Guilderland Elementary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Lynnwood Elementary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Pine Bush Elementary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Westmere Elementary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Farnsworth Middle School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6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Guilderland High School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Facilities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Transportation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TOTAL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16</a:t>
                      </a:r>
                      <a:endParaRPr sz="1800"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36" name="Google Shape;136;p4"/>
          <p:cNvSpPr txBox="1">
            <a:spLocks noGrp="1"/>
          </p:cNvSpPr>
          <p:nvPr>
            <p:ph type="body" idx="4"/>
          </p:nvPr>
        </p:nvSpPr>
        <p:spPr>
          <a:xfrm>
            <a:off x="4649788" y="1603970"/>
            <a:ext cx="4040188" cy="576072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txBody>
          <a:bodyPr spcFirstLastPara="1" wrap="square" lIns="91425" tIns="45700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/>
              <a:t>Labeled Summer 2021</a:t>
            </a:r>
            <a:endParaRPr/>
          </a:p>
        </p:txBody>
      </p:sp>
      <p:graphicFrame>
        <p:nvGraphicFramePr>
          <p:cNvPr id="137" name="Google Shape;137;p4"/>
          <p:cNvGraphicFramePr/>
          <p:nvPr/>
        </p:nvGraphicFramePr>
        <p:xfrm>
          <a:off x="4645025" y="228600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{5EC3EF10-51E2-423D-8340-0BD096377C0B}</a:tableStyleId>
              </a:tblPr>
              <a:tblGrid>
                <a:gridCol w="2822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School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#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Altamont Elementary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17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Guilderland Elementary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15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Lynnwood Elementary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23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Pine Bush Elementary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11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Westmere Elementary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19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Farnsworth Middle School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17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Guilderland High School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15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Facilities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Transportation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TOTAL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121</a:t>
                      </a:r>
                      <a:endParaRPr sz="1800"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38" name="Google Shape;138;p4"/>
          <p:cNvSpPr txBox="1">
            <a:spLocks noGrp="1"/>
          </p:cNvSpPr>
          <p:nvPr>
            <p:ph type="dt" idx="10"/>
          </p:nvPr>
        </p:nvSpPr>
        <p:spPr>
          <a:xfrm>
            <a:off x="7391399" y="6264275"/>
            <a:ext cx="8322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7/19/2021</a:t>
            </a:r>
            <a:endParaRPr/>
          </a:p>
        </p:txBody>
      </p:sp>
      <p:sp>
        <p:nvSpPr>
          <p:cNvPr id="139" name="Google Shape;139;p4"/>
          <p:cNvSpPr txBox="1">
            <a:spLocks noGrp="1"/>
          </p:cNvSpPr>
          <p:nvPr>
            <p:ph type="sldNum" idx="12"/>
          </p:nvPr>
        </p:nvSpPr>
        <p:spPr>
          <a:xfrm>
            <a:off x="8229600" y="62642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"/>
          <p:cNvSpPr txBox="1">
            <a:spLocks noGrp="1"/>
          </p:cNvSpPr>
          <p:nvPr>
            <p:ph type="title"/>
          </p:nvPr>
        </p:nvSpPr>
        <p:spPr>
          <a:xfrm>
            <a:off x="457200" y="2080101"/>
            <a:ext cx="6400800" cy="2491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-US"/>
              <a:t>Proposed Work for Fall 2021 Vote</a:t>
            </a:r>
            <a:endParaRPr/>
          </a:p>
        </p:txBody>
      </p:sp>
      <p:sp>
        <p:nvSpPr>
          <p:cNvPr id="145" name="Google Shape;145;p5"/>
          <p:cNvSpPr txBox="1">
            <a:spLocks noGrp="1"/>
          </p:cNvSpPr>
          <p:nvPr>
            <p:ph type="dt" idx="10"/>
          </p:nvPr>
        </p:nvSpPr>
        <p:spPr>
          <a:xfrm>
            <a:off x="7391399" y="6264275"/>
            <a:ext cx="8322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7/19/2021</a:t>
            </a:r>
            <a:endParaRPr/>
          </a:p>
        </p:txBody>
      </p:sp>
      <p:sp>
        <p:nvSpPr>
          <p:cNvPr id="146" name="Google Shape;146;p5"/>
          <p:cNvSpPr txBox="1">
            <a:spLocks noGrp="1"/>
          </p:cNvSpPr>
          <p:nvPr>
            <p:ph type="sldNum" idx="12"/>
          </p:nvPr>
        </p:nvSpPr>
        <p:spPr>
          <a:xfrm>
            <a:off x="8229600" y="62642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"/>
          <p:cNvSpPr txBox="1">
            <a:spLocks noGrp="1"/>
          </p:cNvSpPr>
          <p:nvPr>
            <p:ph type="title"/>
          </p:nvPr>
        </p:nvSpPr>
        <p:spPr>
          <a:xfrm>
            <a:off x="457200" y="99059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3132A"/>
              </a:buClr>
              <a:buSzPts val="4400"/>
              <a:buFont typeface="Arial"/>
              <a:buNone/>
            </a:pPr>
            <a:r>
              <a:rPr lang="en-US"/>
              <a:t>Three Focus Areas</a:t>
            </a:r>
            <a:endParaRPr/>
          </a:p>
        </p:txBody>
      </p:sp>
      <p:graphicFrame>
        <p:nvGraphicFramePr>
          <p:cNvPr id="152" name="Google Shape;152;p6"/>
          <p:cNvGraphicFramePr/>
          <p:nvPr/>
        </p:nvGraphicFramePr>
        <p:xfrm>
          <a:off x="322425" y="168440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{5EC3EF10-51E2-423D-8340-0BD096377C0B}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Infrastructure  Work Eliminated  from 2018 Project</a:t>
                      </a:r>
                      <a:endParaRPr sz="18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$9,405,549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Outdoor Spaces</a:t>
                      </a:r>
                      <a:endParaRPr sz="18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$4,878,958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Technology Replacement and Data Security</a:t>
                      </a:r>
                      <a:endParaRPr sz="18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$3,157,967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Classroom Storage and Work Space Cabinetry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 5 Playground upgrades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Replace Classroom Projection Systems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Security Cameras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7 Outdoor Classroom Pavilions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Virtualization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HVAC Equipment Including Boilers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New Track and Synthetic Turf Field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Roofing/Paving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Locker Replacement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3" name="Google Shape;153;p6"/>
          <p:cNvSpPr txBox="1">
            <a:spLocks noGrp="1"/>
          </p:cNvSpPr>
          <p:nvPr>
            <p:ph type="sldNum" idx="12"/>
          </p:nvPr>
        </p:nvSpPr>
        <p:spPr>
          <a:xfrm>
            <a:off x="8229600" y="626364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54" name="Google Shape;154;p6"/>
          <p:cNvSpPr txBox="1">
            <a:spLocks noGrp="1"/>
          </p:cNvSpPr>
          <p:nvPr>
            <p:ph type="dt" idx="10"/>
          </p:nvPr>
        </p:nvSpPr>
        <p:spPr>
          <a:xfrm>
            <a:off x="7397331" y="6263640"/>
            <a:ext cx="8322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7/19/2021</a:t>
            </a:r>
            <a:endParaRPr/>
          </a:p>
        </p:txBody>
      </p:sp>
      <p:sp>
        <p:nvSpPr>
          <p:cNvPr id="155" name="Google Shape;155;p6"/>
          <p:cNvSpPr txBox="1"/>
          <p:nvPr/>
        </p:nvSpPr>
        <p:spPr>
          <a:xfrm>
            <a:off x="194650" y="6094325"/>
            <a:ext cx="9029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Newly Identified Infrastructure Priority Needs: GHS Waterline, Windows, Slab Settlement, Tunnel Work; AES Sewage Ejector Pump; GES and FMS Nurses’ Office HVAC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e5dd60e352_0_0"/>
          <p:cNvSpPr txBox="1">
            <a:spLocks noGrp="1"/>
          </p:cNvSpPr>
          <p:nvPr>
            <p:ph type="title"/>
          </p:nvPr>
        </p:nvSpPr>
        <p:spPr>
          <a:xfrm>
            <a:off x="381000" y="457200"/>
            <a:ext cx="3030900" cy="4408500"/>
          </a:xfrm>
          <a:prstGeom prst="rect">
            <a:avLst/>
          </a:prstGeom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e5dd60e352_0_0"/>
          <p:cNvSpPr txBox="1">
            <a:spLocks noGrp="1"/>
          </p:cNvSpPr>
          <p:nvPr>
            <p:ph type="body" idx="1"/>
          </p:nvPr>
        </p:nvSpPr>
        <p:spPr>
          <a:xfrm>
            <a:off x="3575050" y="457200"/>
            <a:ext cx="5111700" cy="5422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is GCSD proposing this capital construction project?</a:t>
            </a:r>
            <a:endParaRPr/>
          </a:p>
          <a:p>
            <a:pPr marL="457200" lvl="0" indent="-431800" algn="l" rtl="0">
              <a:spcBef>
                <a:spcPts val="80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Improve the learning environment for our students</a:t>
            </a: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Provide the tools needed to engage in a modern teaching and learning environment</a:t>
            </a: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Expand opportunities for students </a:t>
            </a:r>
            <a:endParaRPr/>
          </a:p>
        </p:txBody>
      </p:sp>
      <p:sp>
        <p:nvSpPr>
          <p:cNvPr id="163" name="Google Shape;163;ge5dd60e352_0_0"/>
          <p:cNvSpPr txBox="1">
            <a:spLocks noGrp="1"/>
          </p:cNvSpPr>
          <p:nvPr>
            <p:ph type="sldNum" idx="12"/>
          </p:nvPr>
        </p:nvSpPr>
        <p:spPr>
          <a:xfrm>
            <a:off x="8229600" y="6264275"/>
            <a:ext cx="457200" cy="36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164" name="Google Shape;164;ge5dd60e35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575" y="1600200"/>
            <a:ext cx="2531251" cy="1687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43193-01_CRB-CommsPwrptTemplate-GENERAL">
  <a:themeElements>
    <a:clrScheme name="Custom 2">
      <a:dk1>
        <a:srgbClr val="AE130E"/>
      </a:dk1>
      <a:lt1>
        <a:srgbClr val="FFFFFF"/>
      </a:lt1>
      <a:dk2>
        <a:srgbClr val="404040"/>
      </a:dk2>
      <a:lt2>
        <a:srgbClr val="BFBFBF"/>
      </a:lt2>
      <a:accent1>
        <a:srgbClr val="67010B"/>
      </a:accent1>
      <a:accent2>
        <a:srgbClr val="2F4468"/>
      </a:accent2>
      <a:accent3>
        <a:srgbClr val="A77F3B"/>
      </a:accent3>
      <a:accent4>
        <a:srgbClr val="645175"/>
      </a:accent4>
      <a:accent5>
        <a:srgbClr val="255134"/>
      </a:accent5>
      <a:accent6>
        <a:srgbClr val="102752"/>
      </a:accent6>
      <a:hlink>
        <a:srgbClr val="1D36FF"/>
      </a:hlink>
      <a:folHlink>
        <a:srgbClr val="1D36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905</Words>
  <Application>Microsoft Office PowerPoint</Application>
  <PresentationFormat>On-screen Show (4:3)</PresentationFormat>
  <Paragraphs>255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Arial</vt:lpstr>
      <vt:lpstr>43193-01_CRB-CommsPwrptTemplate-GENERAL</vt:lpstr>
      <vt:lpstr>Proposed Facilities Improvements</vt:lpstr>
      <vt:lpstr>Overview of Presentation</vt:lpstr>
      <vt:lpstr>AC Across the District?</vt:lpstr>
      <vt:lpstr>Air Conditioned Spaces</vt:lpstr>
      <vt:lpstr>What elements of the 2018 project are included in the proposed project?   District Wide Analysis and Prioritization (7/1/21)</vt:lpstr>
      <vt:lpstr>All Gender Restrooms?</vt:lpstr>
      <vt:lpstr>Proposed Work for Fall 2021 Vote</vt:lpstr>
      <vt:lpstr>Three Focus Areas</vt:lpstr>
      <vt:lpstr>PowerPoint Presentation</vt:lpstr>
      <vt:lpstr>Playground Upgrades</vt:lpstr>
      <vt:lpstr>Outdoor Classroom Pavilions</vt:lpstr>
      <vt:lpstr>New Track and Turf Field</vt:lpstr>
      <vt:lpstr>Proposed Project</vt:lpstr>
      <vt:lpstr>Synthetic Turf Basics</vt:lpstr>
      <vt:lpstr>Synthetic Turf Fields</vt:lpstr>
      <vt:lpstr>Who Will Benefit?</vt:lpstr>
      <vt:lpstr>10 out of 15 schools in Suburban Council have synthetic turf or will in the next 12 months.</vt:lpstr>
      <vt:lpstr>Estimated Full Value on Median Assessed  Home of $299,000 (Guilderland)</vt:lpstr>
      <vt:lpstr>Proposed Project Timeline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Proposed Facilities Improvements</dc:title>
  <dc:creator>Debra Sim</dc:creator>
  <cp:lastModifiedBy>Patrice Vivirito</cp:lastModifiedBy>
  <cp:revision>1</cp:revision>
  <dcterms:created xsi:type="dcterms:W3CDTF">2021-07-06T15:32:10Z</dcterms:created>
  <dcterms:modified xsi:type="dcterms:W3CDTF">2021-07-29T12:30:03Z</dcterms:modified>
</cp:coreProperties>
</file>