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  <p:sldMasterId id="2147483728" r:id="rId2"/>
  </p:sldMasterIdLst>
  <p:notesMasterIdLst>
    <p:notesMasterId r:id="rId48"/>
  </p:notesMasterIdLst>
  <p:handoutMasterIdLst>
    <p:handoutMasterId r:id="rId49"/>
  </p:handoutMasterIdLst>
  <p:sldIdLst>
    <p:sldId id="375" r:id="rId3"/>
    <p:sldId id="274" r:id="rId4"/>
    <p:sldId id="477" r:id="rId5"/>
    <p:sldId id="407" r:id="rId6"/>
    <p:sldId id="344" r:id="rId7"/>
    <p:sldId id="349" r:id="rId8"/>
    <p:sldId id="501" r:id="rId9"/>
    <p:sldId id="478" r:id="rId10"/>
    <p:sldId id="586" r:id="rId11"/>
    <p:sldId id="479" r:id="rId12"/>
    <p:sldId id="480" r:id="rId13"/>
    <p:sldId id="581" r:id="rId14"/>
    <p:sldId id="539" r:id="rId15"/>
    <p:sldId id="540" r:id="rId16"/>
    <p:sldId id="558" r:id="rId17"/>
    <p:sldId id="276" r:id="rId18"/>
    <p:sldId id="600" r:id="rId19"/>
    <p:sldId id="549" r:id="rId20"/>
    <p:sldId id="604" r:id="rId21"/>
    <p:sldId id="605" r:id="rId22"/>
    <p:sldId id="598" r:id="rId23"/>
    <p:sldId id="606" r:id="rId24"/>
    <p:sldId id="257" r:id="rId25"/>
    <p:sldId id="436" r:id="rId26"/>
    <p:sldId id="481" r:id="rId27"/>
    <p:sldId id="573" r:id="rId28"/>
    <p:sldId id="593" r:id="rId29"/>
    <p:sldId id="571" r:id="rId30"/>
    <p:sldId id="566" r:id="rId31"/>
    <p:sldId id="601" r:id="rId32"/>
    <p:sldId id="574" r:id="rId33"/>
    <p:sldId id="575" r:id="rId34"/>
    <p:sldId id="591" r:id="rId35"/>
    <p:sldId id="587" r:id="rId36"/>
    <p:sldId id="592" r:id="rId37"/>
    <p:sldId id="567" r:id="rId38"/>
    <p:sldId id="568" r:id="rId39"/>
    <p:sldId id="602" r:id="rId40"/>
    <p:sldId id="589" r:id="rId41"/>
    <p:sldId id="590" r:id="rId42"/>
    <p:sldId id="594" r:id="rId43"/>
    <p:sldId id="570" r:id="rId44"/>
    <p:sldId id="603" r:id="rId45"/>
    <p:sldId id="494" r:id="rId46"/>
    <p:sldId id="596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93F4CE-CD8C-418A-A92A-507A91FD6AD4}">
          <p14:sldIdLst>
            <p14:sldId id="375"/>
            <p14:sldId id="274"/>
            <p14:sldId id="477"/>
            <p14:sldId id="407"/>
            <p14:sldId id="344"/>
            <p14:sldId id="349"/>
            <p14:sldId id="501"/>
            <p14:sldId id="478"/>
            <p14:sldId id="586"/>
            <p14:sldId id="479"/>
            <p14:sldId id="480"/>
            <p14:sldId id="581"/>
            <p14:sldId id="539"/>
            <p14:sldId id="540"/>
            <p14:sldId id="558"/>
          </p14:sldIdLst>
        </p14:section>
        <p14:section name="Untitled Section" id="{D43B2FBE-329A-4680-9424-9E75BFFCC376}">
          <p14:sldIdLst>
            <p14:sldId id="276"/>
            <p14:sldId id="600"/>
            <p14:sldId id="549"/>
            <p14:sldId id="604"/>
            <p14:sldId id="605"/>
            <p14:sldId id="598"/>
            <p14:sldId id="606"/>
            <p14:sldId id="257"/>
            <p14:sldId id="436"/>
            <p14:sldId id="481"/>
            <p14:sldId id="573"/>
            <p14:sldId id="593"/>
            <p14:sldId id="571"/>
            <p14:sldId id="566"/>
            <p14:sldId id="601"/>
            <p14:sldId id="574"/>
            <p14:sldId id="575"/>
            <p14:sldId id="591"/>
            <p14:sldId id="587"/>
            <p14:sldId id="592"/>
            <p14:sldId id="567"/>
            <p14:sldId id="568"/>
            <p14:sldId id="602"/>
            <p14:sldId id="589"/>
            <p14:sldId id="590"/>
            <p14:sldId id="594"/>
            <p14:sldId id="570"/>
            <p14:sldId id="603"/>
            <p14:sldId id="494"/>
            <p14:sldId id="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Wiles" initials="MW" lastIdx="1" clrIdx="0">
    <p:extLst>
      <p:ext uri="{19B8F6BF-5375-455C-9EA6-DF929625EA0E}">
        <p15:presenceInfo xmlns:p15="http://schemas.microsoft.com/office/powerpoint/2012/main" userId="Marie Wiles" providerId="None"/>
      </p:ext>
    </p:extLst>
  </p:cmAuthor>
  <p:cmAuthor id="2" name="Andrew VanAlstyne" initials="AV" lastIdx="1" clrIdx="1">
    <p:extLst>
      <p:ext uri="{19B8F6BF-5375-455C-9EA6-DF929625EA0E}">
        <p15:presenceInfo xmlns:p15="http://schemas.microsoft.com/office/powerpoint/2012/main" userId="S-1-5-21-2300923304-1621631800-1336648432-37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32A"/>
    <a:srgbClr val="A177CB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9" autoAdjust="0"/>
    <p:restoredTop sz="78893" autoAdjust="0"/>
  </p:normalViewPr>
  <p:slideViewPr>
    <p:cSldViewPr>
      <p:cViewPr varScale="1">
        <p:scale>
          <a:sx n="72" d="100"/>
          <a:sy n="72" d="100"/>
        </p:scale>
        <p:origin x="15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2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csd-hs-fs01\DOshare$\Business\Andrew%20and%20Linda\2024-25%20Budget%20Development\LineItemBgt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SumByObj!$K$158:$K$163</c:f>
              <c:strCache>
                <c:ptCount val="6"/>
                <c:pt idx="0">
                  <c:v>Salaries </c:v>
                </c:pt>
                <c:pt idx="1">
                  <c:v>Benefits</c:v>
                </c:pt>
                <c:pt idx="2">
                  <c:v>Debt Svc</c:v>
                </c:pt>
                <c:pt idx="3">
                  <c:v>Contr. Svcs</c:v>
                </c:pt>
                <c:pt idx="4">
                  <c:v>BOCES</c:v>
                </c:pt>
                <c:pt idx="5">
                  <c:v>Other</c:v>
                </c:pt>
              </c:strCache>
            </c:strRef>
          </c:cat>
          <c:val>
            <c:numRef>
              <c:f>SumByObj!$L$158:$L$163</c:f>
              <c:numCache>
                <c:formatCode>0.0%</c:formatCode>
                <c:ptCount val="6"/>
                <c:pt idx="0">
                  <c:v>0.50375023485932524</c:v>
                </c:pt>
                <c:pt idx="1">
                  <c:v>0.25795027332742521</c:v>
                </c:pt>
                <c:pt idx="2">
                  <c:v>7.3136655949679635E-2</c:v>
                </c:pt>
                <c:pt idx="3">
                  <c:v>6.3167679832613982E-2</c:v>
                </c:pt>
                <c:pt idx="4">
                  <c:v>6.3262779899043567E-2</c:v>
                </c:pt>
                <c:pt idx="5">
                  <c:v>3.873237613191232E-2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E-4C08-A809-A9473CB2E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508896"/>
        <c:axId val="1654523872"/>
      </c:barChart>
      <c:catAx>
        <c:axId val="16545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pPr>
            <a:endParaRPr lang="en-US"/>
          </a:p>
        </c:txPr>
        <c:crossAx val="1654523872"/>
        <c:crosses val="autoZero"/>
        <c:auto val="1"/>
        <c:lblAlgn val="ctr"/>
        <c:lblOffset val="100"/>
        <c:noMultiLvlLbl val="0"/>
      </c:catAx>
      <c:valAx>
        <c:axId val="16545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1" y="0"/>
            <a:ext cx="3038475" cy="465138"/>
          </a:xfrm>
          <a:prstGeom prst="rect">
            <a:avLst/>
          </a:prstGeom>
        </p:spPr>
        <p:txBody>
          <a:bodyPr vert="horz" lIns="91781" tIns="45892" rIns="91781" bIns="458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59" y="0"/>
            <a:ext cx="3038475" cy="465138"/>
          </a:xfrm>
          <a:prstGeom prst="rect">
            <a:avLst/>
          </a:prstGeom>
        </p:spPr>
        <p:txBody>
          <a:bodyPr vert="horz" lIns="91781" tIns="45892" rIns="91781" bIns="45892" rtlCol="0"/>
          <a:lstStyle>
            <a:lvl1pPr algn="r">
              <a:defRPr sz="1200"/>
            </a:lvl1pPr>
          </a:lstStyle>
          <a:p>
            <a:fld id="{C12FBD0E-2F9F-4DF2-9C82-5D31E6F61334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1" y="8829675"/>
            <a:ext cx="3038475" cy="465138"/>
          </a:xfrm>
          <a:prstGeom prst="rect">
            <a:avLst/>
          </a:prstGeom>
        </p:spPr>
        <p:txBody>
          <a:bodyPr vert="horz" lIns="91781" tIns="45892" rIns="91781" bIns="458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59" y="8829675"/>
            <a:ext cx="3038475" cy="465138"/>
          </a:xfrm>
          <a:prstGeom prst="rect">
            <a:avLst/>
          </a:prstGeom>
        </p:spPr>
        <p:txBody>
          <a:bodyPr vert="horz" lIns="91781" tIns="45892" rIns="91781" bIns="45892" rtlCol="0" anchor="b"/>
          <a:lstStyle>
            <a:lvl1pPr algn="r">
              <a:defRPr sz="1200"/>
            </a:lvl1pPr>
          </a:lstStyle>
          <a:p>
            <a:fld id="{9AE28A5F-2573-4745-8AE5-D53D3F55F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4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3037840" cy="464820"/>
          </a:xfrm>
          <a:prstGeom prst="rect">
            <a:avLst/>
          </a:prstGeom>
        </p:spPr>
        <p:txBody>
          <a:bodyPr vert="horz" lIns="93527" tIns="46762" rIns="93527" bIns="467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9"/>
            <a:ext cx="3037840" cy="464820"/>
          </a:xfrm>
          <a:prstGeom prst="rect">
            <a:avLst/>
          </a:prstGeom>
        </p:spPr>
        <p:txBody>
          <a:bodyPr vert="horz" lIns="93527" tIns="46762" rIns="93527" bIns="46762" rtlCol="0"/>
          <a:lstStyle>
            <a:lvl1pPr algn="r">
              <a:defRPr sz="1200"/>
            </a:lvl1pPr>
          </a:lstStyle>
          <a:p>
            <a:fld id="{641361CC-B109-4246-AD32-8F855300C34F}" type="datetimeFigureOut">
              <a:rPr lang="en-US" smtClean="0"/>
              <a:pPr/>
              <a:t>3/4/2024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27" tIns="46762" rIns="93527" bIns="467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7"/>
            <a:ext cx="5608320" cy="4183380"/>
          </a:xfrm>
          <a:prstGeom prst="rect">
            <a:avLst/>
          </a:prstGeom>
        </p:spPr>
        <p:txBody>
          <a:bodyPr vert="horz" lIns="93527" tIns="46762" rIns="93527" bIns="467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4"/>
            <a:ext cx="3037840" cy="464820"/>
          </a:xfrm>
          <a:prstGeom prst="rect">
            <a:avLst/>
          </a:prstGeom>
        </p:spPr>
        <p:txBody>
          <a:bodyPr vert="horz" lIns="93527" tIns="46762" rIns="93527" bIns="467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74"/>
            <a:ext cx="3037840" cy="464820"/>
          </a:xfrm>
          <a:prstGeom prst="rect">
            <a:avLst/>
          </a:prstGeom>
        </p:spPr>
        <p:txBody>
          <a:bodyPr vert="horz" lIns="93527" tIns="46762" rIns="93527" bIns="46762" rtlCol="0" anchor="b"/>
          <a:lstStyle>
            <a:lvl1pPr algn="r">
              <a:defRPr sz="1200"/>
            </a:lvl1pPr>
          </a:lstStyle>
          <a:p>
            <a:fld id="{40C82E61-579B-48CB-9F4F-26B6A780E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64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25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28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service workers are included in the school lunch fund</a:t>
            </a:r>
          </a:p>
          <a:p>
            <a:endParaRPr lang="en-US" dirty="0"/>
          </a:p>
          <a:p>
            <a:r>
              <a:rPr lang="en-US" dirty="0"/>
              <a:t>Used 7 hour days for FTE conversion of positions budgeted by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3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2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7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739"/>
            <a:fld id="{404FBCB2-CC5E-4687-ABD0-7160453129AE}" type="slidenum">
              <a:rPr lang="en-US" smtClean="0"/>
              <a:pPr defTabSz="925739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7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569"/>
            <a:fld id="{57132E5E-F262-428C-8851-268008F1F00C}" type="slidenum">
              <a:rPr lang="en-US" smtClean="0">
                <a:solidFill>
                  <a:prstClr val="black"/>
                </a:solidFill>
              </a:rPr>
              <a:pPr defTabSz="904569"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0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82E61-579B-48CB-9F4F-26B6A780EF5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113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45525" y="-1651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/>
          </a:p>
        </p:txBody>
      </p:sp>
      <p:pic>
        <p:nvPicPr>
          <p:cNvPr id="9" name="Picture 9" descr="Guild_RGBforPPT_Ship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-55563"/>
            <a:ext cx="12287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5138" y="838200"/>
            <a:ext cx="6621462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40" dirty="0">
                <a:solidFill>
                  <a:srgbClr val="000000"/>
                </a:solidFill>
                <a:latin typeface="+mn-lt"/>
                <a:cs typeface="+mn-cs"/>
              </a:rPr>
              <a:t>CENTRAL SCHOOL DISTRICT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57200" y="6454775"/>
            <a:ext cx="4564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Empowering All Students to Succeed in the 21</a:t>
            </a:r>
            <a:r>
              <a:rPr lang="en-US" sz="1200" baseline="30000" dirty="0">
                <a:solidFill>
                  <a:schemeClr val="accent2"/>
                </a:solidFill>
              </a:rPr>
              <a:t>st</a:t>
            </a:r>
            <a:r>
              <a:rPr lang="en-US" sz="1200" dirty="0">
                <a:solidFill>
                  <a:schemeClr val="accent2"/>
                </a:solidFill>
              </a:rPr>
              <a:t> Century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721" y="2514600"/>
            <a:ext cx="6858000" cy="2057400"/>
          </a:xfrm>
        </p:spPr>
        <p:txBody>
          <a:bodyPr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40" y="5181600"/>
            <a:ext cx="6869601" cy="45720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4572000"/>
            <a:ext cx="6856521" cy="338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B6898A"/>
                </a:solidFill>
              </a:defRPr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>
          <a:xfrm>
            <a:off x="463550" y="1984375"/>
            <a:ext cx="1600200" cy="454025"/>
          </a:xfrm>
        </p:spPr>
        <p:txBody>
          <a:bodyPr lIns="0" tIns="0" rIns="0"/>
          <a:lstStyle>
            <a:lvl1pPr algn="l">
              <a:defRPr sz="1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9028243-7750-4BE2-BD51-11B52649EC89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03577"/>
            <a:ext cx="1600199" cy="2454965"/>
          </a:xfrm>
          <a:prstGeom prst="rect">
            <a:avLst/>
          </a:prstGeom>
        </p:spPr>
      </p:pic>
      <p:pic>
        <p:nvPicPr>
          <p:cNvPr id="4" name="Picture 3" descr="Guild_RGBforPPT_TextFull-Red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29600" y="6272742"/>
            <a:ext cx="457200" cy="365125"/>
          </a:xfrm>
        </p:spPr>
        <p:txBody>
          <a:bodyPr/>
          <a:lstStyle/>
          <a:p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397331" y="6271877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D1B4-F58A-450F-900E-FB9DCD08E79A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5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ld_RGBforPPT_Ship_Black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470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80101"/>
            <a:ext cx="6400800" cy="1362075"/>
          </a:xfrm>
        </p:spPr>
        <p:txBody>
          <a:bodyPr anchor="t">
            <a:noAutofit/>
          </a:bodyPr>
          <a:lstStyle>
            <a:lvl1pPr algn="l"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6D7B"/>
                </a:solidFill>
              </a:defRPr>
            </a:lvl1pPr>
          </a:lstStyle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rgbClr val="FF6D7B"/>
                </a:solidFill>
              </a:defRPr>
            </a:lvl1pPr>
          </a:lstStyle>
          <a:p>
            <a:fld id="{ED277758-E102-4D59-BD7A-AEB8A3B8FAF5}" type="datetime1">
              <a:rPr lang="en-US" smtClean="0"/>
              <a:t>3/4/2024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03577"/>
            <a:ext cx="1600199" cy="2454965"/>
          </a:xfrm>
          <a:prstGeom prst="rect">
            <a:avLst/>
          </a:prstGeom>
        </p:spPr>
      </p:pic>
      <p:pic>
        <p:nvPicPr>
          <p:cNvPr id="13" name="Picture 12" descr="Guild_RGBforPPT_TextFull-Red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29600" y="6264275"/>
            <a:ext cx="457200" cy="365125"/>
          </a:xfrm>
        </p:spPr>
        <p:txBody>
          <a:bodyPr/>
          <a:lstStyle/>
          <a:p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3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28B3-8B3A-4CE2-B93D-C7DDE171CA3A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6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 - header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03577"/>
            <a:ext cx="1600199" cy="2454965"/>
          </a:xfrm>
          <a:prstGeom prst="rect">
            <a:avLst/>
          </a:prstGeom>
        </p:spPr>
      </p:pic>
      <p:pic>
        <p:nvPicPr>
          <p:cNvPr id="17" name="Picture 16" descr="Guild_RGBforPPT_TextFull-Red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3970"/>
            <a:ext cx="4040188" cy="576072"/>
          </a:xfrm>
          <a:solidFill>
            <a:schemeClr val="accent2"/>
          </a:solidFill>
        </p:spPr>
        <p:txBody>
          <a:bodyPr wrap="square" lIns="91440" tIns="45720" rIns="91440" bIns="91440" anchor="ctr" anchorCtr="0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285999"/>
            <a:ext cx="4040188" cy="1690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285999"/>
            <a:ext cx="4041775" cy="1690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649788" y="1603970"/>
            <a:ext cx="4040188" cy="576072"/>
          </a:xfrm>
          <a:solidFill>
            <a:srgbClr val="2F4468"/>
          </a:solidFill>
        </p:spPr>
        <p:txBody>
          <a:bodyPr wrap="square" lIns="91440" tIns="45720" rIns="91440" bIns="91440" anchor="ctr" anchorCtr="0">
            <a:noAutofit/>
          </a:bodyPr>
          <a:lstStyle>
            <a:lvl1pPr marL="0" indent="0">
              <a:buNone/>
              <a:defRPr sz="2400" b="0">
                <a:solidFill>
                  <a:srgbClr val="CED8E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7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F288-F530-46A9-A3ED-26A4B8D22803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03577"/>
            <a:ext cx="1600199" cy="2454965"/>
          </a:xfrm>
          <a:prstGeom prst="rect">
            <a:avLst/>
          </a:prstGeom>
        </p:spPr>
      </p:pic>
      <p:pic>
        <p:nvPicPr>
          <p:cNvPr id="11" name="Picture 10" descr="Guild_RGBforPPT_TextFull-Red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F461-4B20-4CCB-AFD7-62326F8288D0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8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03577"/>
            <a:ext cx="1600199" cy="2454965"/>
          </a:xfrm>
          <a:prstGeom prst="rect">
            <a:avLst/>
          </a:prstGeom>
        </p:spPr>
      </p:pic>
      <p:pic>
        <p:nvPicPr>
          <p:cNvPr id="11" name="Picture 10" descr="Guild_RGBforPPT_TextFull-Red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F992-8D10-47BC-B691-3113E8B77B2A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ideba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503577"/>
            <a:ext cx="1600199" cy="2454965"/>
          </a:xfrm>
          <a:prstGeom prst="rect">
            <a:avLst/>
          </a:prstGeom>
        </p:spPr>
      </p:pic>
      <p:pic>
        <p:nvPicPr>
          <p:cNvPr id="15" name="Picture 14" descr="Guild_RGBforPPT_TextFull-Red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3205"/>
            <a:ext cx="3657600" cy="1037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524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473759"/>
            <a:ext cx="3006819" cy="4420970"/>
          </a:xfrm>
          <a:solidFill>
            <a:schemeClr val="tx1"/>
          </a:solidFill>
        </p:spPr>
        <p:txBody>
          <a:bodyPr wrap="square" lIns="182880" tIns="182880" rIns="182880" bIns="182880" anchor="t" anchorCtr="0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EF69-28A1-4B64-99E6-59C9B48106F3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0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75263"/>
            <a:ext cx="1042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uild_RGBforPPT_TextFull-Red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7397750" y="6264275"/>
            <a:ext cx="831850" cy="365125"/>
          </a:xfrm>
        </p:spPr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16FE81-0CA0-4B99-B06D-2CC9A7646A31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7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Guild_RGBforPPT_Ship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1038"/>
            <a:ext cx="4025900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535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0101"/>
            <a:ext cx="6400800" cy="1362075"/>
          </a:xfrm>
        </p:spPr>
        <p:txBody>
          <a:bodyPr>
            <a:noAutofit/>
          </a:bodyPr>
          <a:lstStyle>
            <a:lvl1pPr algn="l">
              <a:defRPr sz="54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6D7B"/>
                </a:solidFill>
              </a:defRPr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mtClean="0">
                <a:solidFill>
                  <a:srgbClr val="FF6D7B"/>
                </a:solidFill>
              </a:defRPr>
            </a:lvl1pPr>
          </a:lstStyle>
          <a:p>
            <a:pPr>
              <a:defRPr/>
            </a:pPr>
            <a:fld id="{5BFF95BA-E0B3-4D32-90F1-F2F1EB274603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8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75263"/>
            <a:ext cx="1042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uild_RGBforPPT_TextFull-Red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FE3424-49DE-4AE3-8342-EDD8315CF4FE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2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 - header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75263"/>
            <a:ext cx="1042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Guild_RGBforPPT_TextFull-Red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3970"/>
            <a:ext cx="4040188" cy="576072"/>
          </a:xfrm>
          <a:solidFill>
            <a:schemeClr val="accent2"/>
          </a:solidFill>
        </p:spPr>
        <p:txBody>
          <a:bodyPr lIns="91440" tIns="45720" rIns="91440" bIns="91440" anchor="ctr">
            <a:noAutofit/>
          </a:bodyPr>
          <a:lstStyle>
            <a:lvl1pPr marL="0" indent="0">
              <a:buNone/>
              <a:defRPr sz="2400" b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1690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5999"/>
            <a:ext cx="4041775" cy="16907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649788" y="1603970"/>
            <a:ext cx="4040188" cy="576072"/>
          </a:xfrm>
          <a:solidFill>
            <a:srgbClr val="2F4468"/>
          </a:solidFill>
        </p:spPr>
        <p:txBody>
          <a:bodyPr lIns="91440" tIns="45720" rIns="91440" bIns="91440" anchor="ctr">
            <a:noAutofit/>
          </a:bodyPr>
          <a:lstStyle>
            <a:lvl1pPr marL="0" indent="0">
              <a:buNone/>
              <a:defRPr sz="2400" b="0">
                <a:solidFill>
                  <a:srgbClr val="CED8E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044AC2-EE3F-4ADC-A194-9009EA2542FD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75263"/>
            <a:ext cx="1042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Guild_RGBforPPT_TextFull-Red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17FE6C-1538-431D-8797-16E2B292950E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1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75263"/>
            <a:ext cx="1042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Guild_RGBforPPT_TextFull-Red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0DC64-7472-42A6-BA47-6CDC9A74D32F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ideba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75263"/>
            <a:ext cx="1042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uild_RGBforPPT_TextFull-Red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2563"/>
            <a:ext cx="36576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473759"/>
            <a:ext cx="3006819" cy="4420970"/>
          </a:xfrm>
          <a:solidFill>
            <a:schemeClr val="tx1"/>
          </a:solidFill>
        </p:spPr>
        <p:txBody>
          <a:bodyPr lIns="182880" tIns="182880" rIns="182880" bIns="182880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B9A962-B710-4FF1-872D-E2360A58F5D4}" type="datetime1">
              <a:rPr lang="en-US" smtClean="0"/>
              <a:t>3/4/2024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ld_RGBforPPT_WaveTop-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41"/>
          <a:stretch/>
        </p:blipFill>
        <p:spPr>
          <a:xfrm>
            <a:off x="0" y="0"/>
            <a:ext cx="9144000" cy="1454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721" y="2514600"/>
            <a:ext cx="6858000" cy="2057400"/>
          </a:xfrm>
        </p:spPr>
        <p:txBody>
          <a:bodyPr lIns="0" tIns="0" rIns="0" bIns="0"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840" y="5181600"/>
            <a:ext cx="6869601" cy="457200"/>
          </a:xfrm>
          <a:noFill/>
        </p:spPr>
        <p:txBody>
          <a:bodyPr wrap="square" lIns="0" tIns="0" rIns="0" bIns="0"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Presenter/</a:t>
            </a:r>
            <a:r>
              <a:rPr lang="en-US" dirty="0" err="1"/>
              <a:t>Presentee</a:t>
            </a:r>
            <a:r>
              <a:rPr lang="en-US" dirty="0"/>
              <a:t> Name(s)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265042"/>
            <a:ext cx="457200" cy="365125"/>
          </a:xfrm>
        </p:spPr>
        <p:txBody>
          <a:bodyPr/>
          <a:lstStyle>
            <a:lvl1pPr>
              <a:defRPr>
                <a:solidFill>
                  <a:srgbClr val="FF6D7B"/>
                </a:solidFill>
              </a:defRPr>
            </a:lvl1pPr>
          </a:lstStyle>
          <a:p>
            <a:fld id="{8B385AA4-1930-4848-A39A-3CD2E667BD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572000"/>
            <a:ext cx="6856521" cy="33855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"/>
          </p:nvPr>
        </p:nvSpPr>
        <p:spPr>
          <a:xfrm>
            <a:off x="463753" y="1984515"/>
            <a:ext cx="1600200" cy="45388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61CCF7C8-7690-4435-A2BD-16B03D24E9C0}" type="datetime1">
              <a:rPr lang="en-US" smtClean="0">
                <a:solidFill>
                  <a:srgbClr val="FFFFFF"/>
                </a:solidFill>
              </a:rPr>
              <a:t>3/4/2024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14800" cy="42734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45093" y="-1656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92000E"/>
              </a:solidFill>
            </a:endParaRPr>
          </a:p>
        </p:txBody>
      </p:sp>
      <p:pic>
        <p:nvPicPr>
          <p:cNvPr id="9" name="Picture 8" descr="Guild_RGBforPPT_Ship_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203131"/>
            <a:ext cx="1219200" cy="18704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65840" y="790545"/>
            <a:ext cx="47157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300" spc="810" dirty="0">
                <a:solidFill>
                  <a:srgbClr val="404040"/>
                </a:solidFill>
              </a:rPr>
              <a:t>CENTRAL SCHOOL DISTRICT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" y="6454822"/>
            <a:ext cx="45633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200" dirty="0">
                <a:solidFill>
                  <a:srgbClr val="FF6D7B"/>
                </a:solidFill>
              </a:rPr>
              <a:t>Empowering All Students to Succeed in the 21</a:t>
            </a:r>
            <a:r>
              <a:rPr lang="en-US" sz="1200" baseline="30000" dirty="0">
                <a:solidFill>
                  <a:srgbClr val="FF6D7B"/>
                </a:solidFill>
              </a:rPr>
              <a:t>st</a:t>
            </a:r>
            <a:r>
              <a:rPr lang="en-US" sz="1200" dirty="0">
                <a:solidFill>
                  <a:srgbClr val="FF6D7B"/>
                </a:solidFill>
              </a:rPr>
              <a:t> Century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144"/>
            <a:ext cx="9144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C3E792A-F6A3-4782-BBC8-EA2FB832E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391400" y="6264275"/>
            <a:ext cx="831850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E976B-2FDF-4474-8CEB-257CEFFA4A45}" type="datetime1">
              <a:rPr lang="en-US" smtClean="0"/>
              <a:t>3/4/2024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4488" indent="-344488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SzPct val="100000"/>
        <a:buBlip>
          <a:blip r:embed="rId10"/>
        </a:buBlip>
        <a:defRPr sz="2800" kern="1200">
          <a:solidFill>
            <a:srgbClr val="2F4468"/>
          </a:solidFill>
          <a:latin typeface="+mn-lt"/>
          <a:ea typeface="+mn-ea"/>
          <a:cs typeface="+mn-cs"/>
        </a:defRPr>
      </a:lvl1pPr>
      <a:lvl2pPr marL="574675" indent="-230188" algn="l" defTabSz="45720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741363" indent="-171450" algn="l" defTabSz="457200" rtl="0" eaLnBrk="1" fontAlgn="base" hangingPunct="1">
        <a:lnSpc>
          <a:spcPct val="90000"/>
        </a:lnSpc>
        <a:spcBef>
          <a:spcPct val="0"/>
        </a:spcBef>
        <a:spcAft>
          <a:spcPts val="7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73138" indent="-230188" algn="l" defTabSz="457200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Font typeface="Arial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141413" indent="-168275" algn="l" defTabSz="457200" rtl="0" eaLnBrk="1" fontAlgn="base" hangingPunct="1">
        <a:lnSpc>
          <a:spcPct val="90000"/>
        </a:lnSpc>
        <a:spcBef>
          <a:spcPct val="0"/>
        </a:spcBef>
        <a:spcAft>
          <a:spcPts val="400"/>
        </a:spcAft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8851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385AA4-1930-4848-A39A-3CD2E667BDFC}" type="slidenum">
              <a:rPr lang="en-US" smtClean="0">
                <a:solidFill>
                  <a:srgbClr val="92000E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391399" y="6264275"/>
            <a:ext cx="832269" cy="36512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A05F55D-1200-4245-B419-4AF93F1271B9}" type="datetime1">
              <a:rPr lang="en-US" smtClean="0">
                <a:solidFill>
                  <a:srgbClr val="92000E">
                    <a:tint val="75000"/>
                  </a:srgbClr>
                </a:solidFill>
              </a:rPr>
              <a:t>3/4/2024</a:t>
            </a:fld>
            <a:endParaRPr lang="en-US" dirty="0">
              <a:solidFill>
                <a:srgbClr val="92000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/>
        <a:buChar char="•"/>
        <a:defRPr sz="2800" kern="1200">
          <a:solidFill>
            <a:srgbClr val="2F4468"/>
          </a:solidFill>
          <a:latin typeface="+mn-lt"/>
          <a:ea typeface="+mn-ea"/>
          <a:cs typeface="+mn-cs"/>
        </a:defRPr>
      </a:lvl1pPr>
      <a:lvl2pPr marL="455613" indent="-223838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7063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700"/>
        </a:spcAft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58838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082675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4953000" cy="3581400"/>
          </a:xfrm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  <a:cs typeface="Times New Roman" pitchFamily="18" charset="0"/>
              </a:rPr>
              <a:t>On the Road to 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dirty="0">
                <a:latin typeface="Calibri" pitchFamily="34" charset="0"/>
                <a:cs typeface="Times New Roman" pitchFamily="18" charset="0"/>
              </a:rPr>
              <a:t>Future-Ready</a:t>
            </a:r>
            <a:br>
              <a:rPr lang="en-US" dirty="0">
                <a:latin typeface="Calibri" pitchFamily="34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The Superintendent’s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Proposed 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2024-2025 Budget</a:t>
            </a:r>
            <a:b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March 5, 2024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463" y="2433637"/>
            <a:ext cx="39243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64" y="304800"/>
            <a:ext cx="8229600" cy="1143000"/>
          </a:xfrm>
        </p:spPr>
        <p:txBody>
          <a:bodyPr/>
          <a:lstStyle/>
          <a:p>
            <a:r>
              <a:rPr lang="en-US" dirty="0"/>
              <a:t>District Leadership Budget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23" y="1524000"/>
            <a:ext cx="8229600" cy="66602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Review budget decisions from Spring 2023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	Detailed analysis of student needs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dirty="0"/>
              <a:t>Enrollment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dirty="0"/>
              <a:t>Student academic, social and emotional support 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dirty="0"/>
              <a:t>Robust, varied opportunities for learning, in and out of </a:t>
            </a:r>
            <a:r>
              <a:rPr lang="en-US" dirty="0" smtClean="0"/>
              <a:t>the classroom</a:t>
            </a:r>
            <a:endParaRPr lang="en-US" dirty="0"/>
          </a:p>
          <a:p>
            <a:pPr marL="809624" indent="-342900">
              <a:buFont typeface="Wingdings" panose="05000000000000000000" pitchFamily="2" charset="2"/>
              <a:buChar char="Ø"/>
            </a:pPr>
            <a:r>
              <a:rPr lang="en-US" dirty="0"/>
              <a:t>Analysis of non-instructional costs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dirty="0"/>
              <a:t>Facilities Needs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dirty="0"/>
              <a:t>Transportation Challenges</a:t>
            </a:r>
          </a:p>
          <a:p>
            <a:pPr marL="809624" indent="-342900">
              <a:buFont typeface="Wingdings" panose="05000000000000000000" pitchFamily="2" charset="2"/>
              <a:buChar char="Ø"/>
            </a:pPr>
            <a:r>
              <a:rPr lang="en-US" dirty="0"/>
              <a:t>Consider which currently grant-funded items are </a:t>
            </a:r>
            <a:r>
              <a:rPr lang="en-US" dirty="0" smtClean="0"/>
              <a:t>a priority </a:t>
            </a:r>
            <a:r>
              <a:rPr lang="en-US" dirty="0"/>
              <a:t>for continued funding in general fund</a:t>
            </a:r>
          </a:p>
          <a:p>
            <a:pPr marL="690562" lvl="1" indent="0">
              <a:buNone/>
            </a:pPr>
            <a:endParaRPr lang="en-US" dirty="0"/>
          </a:p>
          <a:p>
            <a:pPr marL="466724" indent="0">
              <a:buNone/>
            </a:pPr>
            <a:endParaRPr lang="en-US" dirty="0"/>
          </a:p>
          <a:p>
            <a:pPr marL="466724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324600"/>
            <a:ext cx="457200" cy="365125"/>
          </a:xfrm>
        </p:spPr>
        <p:txBody>
          <a:bodyPr/>
          <a:lstStyle/>
          <a:p>
            <a:fld id="{4C3E792A-F6A3-4782-BBC8-EA2FB832EC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8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Overall, this budget: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78"/>
            <a:ext cx="8229600" cy="52691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Maintains lower class sizes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Preserves existing programs and services for students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Preserves social and emotional supports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Addresses end of Federal COVID-relief grant funds in 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Reflects increased costs in areas outside of the district’s control (contract transportation and health insurance)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Addresses tax refunds while meeting the needs of students in 2024-25 and in future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Does not exceed the tax levy limit and so requires a simple majority of voters for </a:t>
            </a:r>
            <a:r>
              <a:rPr lang="en-US" dirty="0" smtClean="0"/>
              <a:t>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400800"/>
            <a:ext cx="457200" cy="365125"/>
          </a:xfrm>
        </p:spPr>
        <p:txBody>
          <a:bodyPr/>
          <a:lstStyle/>
          <a:p>
            <a:fld id="{4C3E792A-F6A3-4782-BBC8-EA2FB832EC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5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Context for</a:t>
            </a:r>
            <a:br>
              <a:rPr lang="en-US" dirty="0"/>
            </a:br>
            <a:r>
              <a:rPr lang="en-US" dirty="0"/>
              <a:t>Budget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9600" y="6264275"/>
            <a:ext cx="457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rgbClr val="FF6D7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3E792A-F6A3-4782-BBC8-EA2FB832EC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3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066800"/>
            <a:ext cx="6705600" cy="1295400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0757" y="5562600"/>
            <a:ext cx="815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21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2023-2024 BUDGET &amp; STAFFING</a:t>
            </a:r>
          </a:p>
        </p:txBody>
      </p:sp>
      <p:sp>
        <p:nvSpPr>
          <p:cNvPr id="7172" name="Rectangle 3"/>
          <p:cNvSpPr>
            <a:spLocks noGrp="1"/>
          </p:cNvSpPr>
          <p:nvPr>
            <p:ph idx="1"/>
          </p:nvPr>
        </p:nvSpPr>
        <p:spPr>
          <a:xfrm>
            <a:off x="420757" y="990600"/>
            <a:ext cx="8193157" cy="5529719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800" b="1" dirty="0">
                <a:latin typeface="Calibri" pitchFamily="34" charset="0"/>
                <a:cs typeface="Times New Roman" pitchFamily="18" charset="0"/>
              </a:rPr>
              <a:t>         	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2023-2024 Voter Approved Budget – May 16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, 2023 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$119,772,194                            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1200" b="1" dirty="0">
                <a:latin typeface="Calibri" pitchFamily="34" charset="0"/>
                <a:cs typeface="Times New Roman" pitchFamily="18" charset="0"/>
              </a:rPr>
              <a:t> 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>
                <a:latin typeface="Calibri" pitchFamily="34" charset="0"/>
                <a:cs typeface="Times New Roman" pitchFamily="18" charset="0"/>
              </a:rPr>
              <a:t>			Yes – 1,513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latin typeface="Calibri" pitchFamily="34" charset="0"/>
                <a:cs typeface="Times New Roman" pitchFamily="18" charset="0"/>
              </a:rPr>
              <a:t>(70.08%)         	  No – 646 (29.92%)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>
                <a:latin typeface="Calibri" pitchFamily="34" charset="0"/>
                <a:cs typeface="Times New Roman" pitchFamily="18" charset="0"/>
              </a:rPr>
              <a:t>		Budget increase   8.99%	 Estimated Tax Rate increase  2.66%	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u="sng" dirty="0">
                <a:latin typeface="Calibri" pitchFamily="34" charset="0"/>
                <a:cs typeface="Times New Roman" pitchFamily="18" charset="0"/>
              </a:rPr>
              <a:t>FACTS ABOUT OUR SCHOOL DISTRICT IN 2023-2024 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>
                <a:latin typeface="Calibri" pitchFamily="34" charset="0"/>
                <a:cs typeface="Times New Roman" pitchFamily="18" charset="0"/>
              </a:rPr>
              <a:t>	Enrollment  				     4,850   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latin typeface="Calibri" pitchFamily="34" charset="0"/>
                <a:cs typeface="Times New Roman" pitchFamily="18" charset="0"/>
              </a:rPr>
              <a:t>    	Employee Data	    				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711 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Full time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								</a:t>
            </a:r>
            <a:r>
              <a:rPr lang="en-US" sz="2000" u="sng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233 Part time</a:t>
            </a:r>
          </a:p>
          <a:p>
            <a:pPr marL="990600" lvl="1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				TOTAL      		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944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    	Number of Teachers				508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     **Support Staff     					409  		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         	Administrators &amp; Supervisors     	</a:t>
            </a:r>
            <a:r>
              <a:rPr lang="en-US" sz="2000" u="sng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 27    </a:t>
            </a:r>
            <a:endParaRPr lang="en-US" sz="2000" u="sng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					TOTAL           		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944   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400" dirty="0">
                <a:latin typeface="Calibri" pitchFamily="34" charset="0"/>
                <a:cs typeface="Times New Roman" pitchFamily="18" charset="0"/>
              </a:rPr>
              <a:t>**(Teaching assistants, teacher aides &amp; monitors, custodians, bus drivers/aides &amp; mechanics, 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400" dirty="0">
                <a:latin typeface="Calibri" pitchFamily="34" charset="0"/>
                <a:cs typeface="Times New Roman" pitchFamily="18" charset="0"/>
              </a:rPr>
              <a:t>maintenance workers, food service workers, office staff, technicians and non-instructional supervisors)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96200" y="6416675"/>
            <a:ext cx="457200" cy="3651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11D3542-EFB0-4DFC-8834-3078CE81FCED}" type="slidenum">
              <a:rPr lang="en-US" smtClean="0">
                <a:solidFill>
                  <a:schemeClr val="tx2"/>
                </a:solidFill>
                <a:latin typeface="Calibri" pitchFamily="34" charset="0"/>
              </a:rPr>
              <a:pPr/>
              <a:t>13</a:t>
            </a:fld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2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541020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ENROLLMENT DATA</a:t>
            </a:r>
          </a:p>
        </p:txBody>
      </p:sp>
      <p:graphicFrame>
        <p:nvGraphicFramePr>
          <p:cNvPr id="96387" name="Group 1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8730539"/>
              </p:ext>
            </p:extLst>
          </p:nvPr>
        </p:nvGraphicFramePr>
        <p:xfrm>
          <a:off x="608361" y="835595"/>
          <a:ext cx="7264400" cy="4835972"/>
        </p:xfrm>
        <a:graphic>
          <a:graphicData uri="http://schemas.openxmlformats.org/drawingml/2006/table">
            <a:tbl>
              <a:tblPr/>
              <a:tblGrid>
                <a:gridCol w="11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Self-contained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4AE28">
                            <a:alpha val="30000"/>
                          </a:srgbClr>
                        </a:gs>
                        <a:gs pos="100000">
                          <a:srgbClr val="E4AE28">
                            <a:gamma/>
                            <a:tint val="80000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Self-contained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2,215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2,188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177CB">
                            <a:tint val="66000"/>
                            <a:satMod val="160000"/>
                          </a:srgbClr>
                        </a:gs>
                        <a:gs pos="50000">
                          <a:srgbClr val="A177CB">
                            <a:tint val="44500"/>
                            <a:satMod val="160000"/>
                          </a:srgbClr>
                        </a:gs>
                        <a:gs pos="100000">
                          <a:srgbClr val="A177CB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80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Self-contained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1,498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6">
                            <a:lumMod val="25000"/>
                            <a:lumOff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25000"/>
                            <a:lumOff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25000"/>
                            <a:lumOff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6394" name="Group 13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6018182"/>
              </p:ext>
            </p:extLst>
          </p:nvPr>
        </p:nvGraphicFramePr>
        <p:xfrm>
          <a:off x="1295400" y="5715000"/>
          <a:ext cx="6553200" cy="716280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2023-24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Projected 2024-25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B68D"/>
                        </a:gs>
                        <a:gs pos="100000">
                          <a:srgbClr val="80B68D">
                            <a:gamma/>
                            <a:tint val="7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4,850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B68D"/>
                        </a:gs>
                        <a:gs pos="100000">
                          <a:srgbClr val="80B68D">
                            <a:gamma/>
                            <a:tint val="7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4,870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0B68D"/>
                        </a:gs>
                        <a:gs pos="100000">
                          <a:srgbClr val="80B68D">
                            <a:gamma/>
                            <a:tint val="7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4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20000" y="6416675"/>
            <a:ext cx="457200" cy="3651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38D11886-B3C0-45A0-818C-39DDF47A21FE}" type="slidenum">
              <a:rPr lang="en-US" smtClean="0">
                <a:solidFill>
                  <a:srgbClr val="404040"/>
                </a:solidFill>
              </a:rPr>
              <a:pPr/>
              <a:t>14</a:t>
            </a:fld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4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67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Budget Vote Approval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159170"/>
              </p:ext>
            </p:extLst>
          </p:nvPr>
        </p:nvGraphicFramePr>
        <p:xfrm>
          <a:off x="685800" y="1295400"/>
          <a:ext cx="7848600" cy="445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Levy Increase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Tax Levy Limit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2.66%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02498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3.15%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154339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1.28%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24275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19130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8716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965088"/>
                  </a:ext>
                </a:extLst>
              </a:tr>
            </a:tbl>
          </a:graphicData>
        </a:graphic>
      </p:graphicFrame>
      <p:sp>
        <p:nvSpPr>
          <p:cNvPr id="2872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93182" y="6221095"/>
            <a:ext cx="457200" cy="3651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A2148A54-A3CC-4291-9EAC-633FBFBEE229}" type="slidenum">
              <a:rPr lang="en-US" smtClean="0">
                <a:solidFill>
                  <a:schemeClr val="tx2"/>
                </a:solidFill>
                <a:latin typeface="Calibri" pitchFamily="34" charset="0"/>
              </a:rPr>
              <a:pPr/>
              <a:t>15</a:t>
            </a:fld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6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2074-9673-476E-BBCA-2E8777C5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2024-25 Executive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76A4-C5F6-4DA3-B5FB-993E1167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sz="6700" b="1" dirty="0"/>
              <a:t>Governor </a:t>
            </a:r>
            <a:r>
              <a:rPr lang="en-US" sz="6700" b="1" dirty="0" err="1"/>
              <a:t>Hochul’s</a:t>
            </a:r>
            <a:r>
              <a:rPr lang="en-US" sz="6700" b="1" dirty="0"/>
              <a:t> 2024-25 Executive Budget Proposal</a:t>
            </a:r>
            <a:endParaRPr lang="en-US" sz="4100" b="1" dirty="0"/>
          </a:p>
          <a:p>
            <a:pPr lvl="1"/>
            <a:r>
              <a:rPr lang="en-US" sz="5900" dirty="0"/>
              <a:t>Makes two significant changes to Foundation Aid</a:t>
            </a:r>
          </a:p>
          <a:p>
            <a:pPr lvl="1"/>
            <a:r>
              <a:rPr lang="en-US" sz="5900" dirty="0"/>
              <a:t>Fully funds expense-based aids</a:t>
            </a:r>
          </a:p>
          <a:p>
            <a:pPr lvl="1"/>
            <a:r>
              <a:rPr lang="en-US" sz="5900" dirty="0"/>
              <a:t>Expands support for zero-emission bus purchases</a:t>
            </a:r>
          </a:p>
          <a:p>
            <a:pPr lvl="1"/>
            <a:r>
              <a:rPr lang="en-US" sz="5900" dirty="0"/>
              <a:t>Proposes new best practices for teaching reading for young students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757C0C-B28E-4D0B-854C-AA107472592D}" type="slidenum">
              <a:rPr lang="en-US" smtClean="0"/>
              <a:pPr>
                <a:defRPr/>
              </a:pPr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5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A802-A8E1-47C3-8493-07ED22DD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2024-25 Executive Budget Proposal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240FD1-A400-44E3-AC85-BF03D63C1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83793"/>
              </p:ext>
            </p:extLst>
          </p:nvPr>
        </p:nvGraphicFramePr>
        <p:xfrm>
          <a:off x="90948" y="1119708"/>
          <a:ext cx="8382000" cy="51445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7916">
                  <a:extLst>
                    <a:ext uri="{9D8B030D-6E8A-4147-A177-3AD203B41FA5}">
                      <a16:colId xmlns:a16="http://schemas.microsoft.com/office/drawing/2014/main" val="3017072831"/>
                    </a:ext>
                  </a:extLst>
                </a:gridCol>
                <a:gridCol w="2104800">
                  <a:extLst>
                    <a:ext uri="{9D8B030D-6E8A-4147-A177-3AD203B41FA5}">
                      <a16:colId xmlns:a16="http://schemas.microsoft.com/office/drawing/2014/main" val="1319718349"/>
                    </a:ext>
                  </a:extLst>
                </a:gridCol>
                <a:gridCol w="1691779">
                  <a:extLst>
                    <a:ext uri="{9D8B030D-6E8A-4147-A177-3AD203B41FA5}">
                      <a16:colId xmlns:a16="http://schemas.microsoft.com/office/drawing/2014/main" val="3348292025"/>
                    </a:ext>
                  </a:extLst>
                </a:gridCol>
                <a:gridCol w="1697505">
                  <a:extLst>
                    <a:ext uri="{9D8B030D-6E8A-4147-A177-3AD203B41FA5}">
                      <a16:colId xmlns:a16="http://schemas.microsoft.com/office/drawing/2014/main" val="1099844572"/>
                    </a:ext>
                  </a:extLst>
                </a:gridCol>
              </a:tblGrid>
              <a:tr h="110588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Aid 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2023-24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Enacted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2023-24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Expected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State Aid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2024-25 Projected Aid Based on Executive Budget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720515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Foundation 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$24,203,145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$24,278,544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$25,568,482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44169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$4,845,964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$5,128,980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$5,514,908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43966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Building 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$3,094,526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$3,094,527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$2,859,575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679464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BOCES 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$1,932,970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$2,147,982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$2,236,133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670472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Software, Library, Textbook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$404,030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$404,301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$403,457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608805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Hardware &amp; 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$70,700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$70,686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$70,955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777157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r>
                        <a:rPr lang="en-US" sz="1600" dirty="0"/>
                        <a:t>Excess Cost (SWD)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$1,606,271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$1,520,004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$1,479,773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47451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UPK Allocation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$1,479,600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$626,400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$1,479,600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763874"/>
                  </a:ext>
                </a:extLst>
              </a:tr>
              <a:tr h="3764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  <a:r>
                        <a:rPr lang="en-US" sz="1600" b="1" baseline="0" dirty="0"/>
                        <a:t> State Aid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$37,637,206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$37,271,424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39,612,883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99562"/>
                  </a:ext>
                </a:extLst>
              </a:tr>
              <a:tr h="6502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Comparison to 23-24 Enacted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-$365,782 </a:t>
                      </a:r>
                    </a:p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-1.0%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$1,975,677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2589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C6E8F-6DB7-4118-BE36-CED46995D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C3F27-D1F5-485D-88C6-5E8DBF58613E}"/>
              </a:ext>
            </a:extLst>
          </p:cNvPr>
          <p:cNvSpPr txBox="1"/>
          <p:nvPr/>
        </p:nvSpPr>
        <p:spPr>
          <a:xfrm>
            <a:off x="326480" y="6176500"/>
            <a:ext cx="5998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</a:rPr>
              <a:t>Note: State Aid is an estimate (not guaranteed),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subject to change based on actual data/expenses.</a:t>
            </a:r>
          </a:p>
        </p:txBody>
      </p:sp>
    </p:spTree>
    <p:extLst>
      <p:ext uri="{BB962C8B-B14F-4D97-AF65-F5344CB8AC3E}">
        <p14:creationId xmlns:p14="http://schemas.microsoft.com/office/powerpoint/2010/main" val="161585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Tax Levy Limit (Property Tax Cap</a:t>
            </a:r>
            <a:r>
              <a:rPr lang="en-US" sz="4400" dirty="0">
                <a:latin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114800"/>
          </a:xfrm>
        </p:spPr>
        <p:txBody>
          <a:bodyPr/>
          <a:lstStyle/>
          <a:p>
            <a:pPr marL="400050" indent="-1714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Must follow an eight-step formula determined by NYS</a:t>
            </a:r>
          </a:p>
          <a:p>
            <a:pPr marL="461963" indent="-2333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Formula limits the increase in the vast majority of expenses to 2% (based on CPI) for 2024-25</a:t>
            </a:r>
          </a:p>
          <a:p>
            <a:pPr marL="461963" indent="-2333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Result of the formula determines the amount that the levy can increase, setting a threshold for voter approval</a:t>
            </a:r>
          </a:p>
          <a:p>
            <a:pPr marL="461963" indent="-2333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If levy increase is </a:t>
            </a:r>
            <a:r>
              <a:rPr lang="en-US" sz="2400" u="sng" dirty="0">
                <a:latin typeface="Calibri" pitchFamily="34" charset="0"/>
                <a:cs typeface="Times New Roman" pitchFamily="18" charset="0"/>
              </a:rPr>
              <a:t>less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u="sng" dirty="0">
                <a:latin typeface="Calibri" pitchFamily="34" charset="0"/>
                <a:cs typeface="Times New Roman" pitchFamily="18" charset="0"/>
              </a:rPr>
              <a:t>than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the threshold amount, budget passes with 50% or more of the voters voting “yes”</a:t>
            </a:r>
          </a:p>
          <a:p>
            <a:pPr marL="461963" indent="-2333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If levy increase is </a:t>
            </a:r>
            <a:r>
              <a:rPr lang="en-US" sz="2400" u="sng" dirty="0">
                <a:latin typeface="Calibri" pitchFamily="34" charset="0"/>
                <a:cs typeface="Times New Roman" pitchFamily="18" charset="0"/>
              </a:rPr>
              <a:t>greater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u="sng" dirty="0">
                <a:latin typeface="Calibri" pitchFamily="34" charset="0"/>
                <a:cs typeface="Times New Roman" pitchFamily="18" charset="0"/>
              </a:rPr>
              <a:t>than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the threshold amount, budget passes with 60% or more of the voters voting “yes”</a:t>
            </a:r>
          </a:p>
          <a:p>
            <a:pPr marL="461963" indent="-233363" eaLnBrk="1" hangingPunct="1">
              <a:spcBef>
                <a:spcPct val="0"/>
              </a:spcBef>
              <a:defRPr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If budget is ultimately defeated, no increase in tax levy is permitted</a:t>
            </a:r>
          </a:p>
        </p:txBody>
      </p:sp>
    </p:spTree>
    <p:extLst>
      <p:ext uri="{BB962C8B-B14F-4D97-AF65-F5344CB8AC3E}">
        <p14:creationId xmlns:p14="http://schemas.microsoft.com/office/powerpoint/2010/main" val="332291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691630"/>
              </p:ext>
            </p:extLst>
          </p:nvPr>
        </p:nvGraphicFramePr>
        <p:xfrm>
          <a:off x="1325690" y="1224296"/>
          <a:ext cx="649262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Prior Year Tax Levy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$80,302,434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Tax Base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Growth Factor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1.0033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             Subtotal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Prior Year Tax Levy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$80,567,432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Prior Year PILOTS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$83,534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Capital Expenditures Net of State Aid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$2,153,898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Adjusted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Prior Year Tax Levy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$78,497,068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Allowable Levy Growth Factor (Lesser: </a:t>
                      </a: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CPI or 2%)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Growth Adjusted Tax Levy Subtotal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$80,067,010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Est. PILOTS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060527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ERS Exclusion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$11,887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79634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Tax Levy Limit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Times New Roman" pitchFamily="18" charset="0"/>
                          <a:cs typeface="Times New Roman" pitchFamily="18" charset="0"/>
                        </a:rPr>
                        <a:t>$80,078,897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Capital Expenditures Net of State Aid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$2,425,558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 Maximum</a:t>
                      </a:r>
                      <a:r>
                        <a:rPr lang="en-US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Allowable Tax Levy Amount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$82,492,568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83">
                <a:tc gridSpan="3"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Maximum Allowable Increase                $2,190,134                2.73%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2.96%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304800"/>
            <a:ext cx="38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548EB6-3DCE-439E-82E8-175E07457A2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 dirty="0"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4188" y="618331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38242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2024-25 Preliminary Tax Levy Limit Calculation</a:t>
            </a:r>
          </a:p>
        </p:txBody>
      </p:sp>
    </p:spTree>
    <p:extLst>
      <p:ext uri="{BB962C8B-B14F-4D97-AF65-F5344CB8AC3E}">
        <p14:creationId xmlns:p14="http://schemas.microsoft.com/office/powerpoint/2010/main" val="374374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956872"/>
            <a:ext cx="8229600" cy="5671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latin typeface="Calibri" pitchFamily="34" charset="0"/>
                <a:cs typeface="Times New Roman" pitchFamily="18" charset="0"/>
              </a:rPr>
              <a:t>AGENDA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620000" y="6324600"/>
            <a:ext cx="533400" cy="3651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9FE2DEC6-DDEC-42E5-BB49-2956FED42AEA}" type="slidenum">
              <a:rPr lang="en-US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Slide Number Placeholder 2"/>
          <p:cNvSpPr txBox="1">
            <a:spLocks noGrp="1"/>
          </p:cNvSpPr>
          <p:nvPr/>
        </p:nvSpPr>
        <p:spPr bwMode="auto">
          <a:xfrm>
            <a:off x="6324600" y="6252589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61445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Overview of 2024-2025 Priorities and Development Process</a:t>
            </a:r>
          </a:p>
          <a:p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	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Review of Financial Context for Budget Development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Summary of Recommended Changes for 2024-2025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Next Steps in Budget Development Process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346B-6B44-40B3-ACFC-304EAF6A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2024-25 Tax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F3344-0B13-4791-BC4E-AEB71EE7F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301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2023-24 Budget							$119,772,194</a:t>
            </a:r>
          </a:p>
          <a:p>
            <a:pPr marL="0" indent="0">
              <a:buNone/>
            </a:pPr>
            <a:r>
              <a:rPr lang="en-US" dirty="0"/>
              <a:t>2024-25 Proposed Increase				    </a:t>
            </a:r>
            <a:r>
              <a:rPr lang="en-US" u="sng" dirty="0"/>
              <a:t>$5,561,893</a:t>
            </a:r>
          </a:p>
          <a:p>
            <a:pPr marL="0" indent="0">
              <a:buNone/>
            </a:pPr>
            <a:r>
              <a:rPr lang="en-US" dirty="0"/>
              <a:t>				Total							$125,334,087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Percentage Increase							4.64%</a:t>
            </a:r>
          </a:p>
          <a:p>
            <a:pPr marL="0" indent="0">
              <a:buNone/>
            </a:pPr>
            <a:r>
              <a:rPr lang="en-US" dirty="0"/>
              <a:t>Estimated Tax Impact									2.73%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9B608-9F38-46D6-88FE-E1F8E67D1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1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FC02-C0B3-4723-B9DF-21E0CC10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Tax Certiorari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95BC-4F80-4463-A439-F26EEACC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8938"/>
          </a:xfrm>
        </p:spPr>
        <p:txBody>
          <a:bodyPr/>
          <a:lstStyle/>
          <a:p>
            <a:r>
              <a:rPr lang="en-US" dirty="0"/>
              <a:t>From 2020-21 through 2022-23, the district paid $5.7M in property tax refunds from tax certiorari claims</a:t>
            </a:r>
          </a:p>
          <a:p>
            <a:r>
              <a:rPr lang="en-US" dirty="0"/>
              <a:t>The Crossgates case is currently under appeal, but we anticipate paying the refund in 2024-25</a:t>
            </a:r>
          </a:p>
          <a:p>
            <a:pPr lvl="1"/>
            <a:r>
              <a:rPr lang="en-US" dirty="0"/>
              <a:t>The 2023-24 budget included $1.6M for this case; these funds can be put in the tax certiorari reserve at the end of the year</a:t>
            </a:r>
          </a:p>
          <a:p>
            <a:pPr lvl="1"/>
            <a:r>
              <a:rPr lang="en-US" dirty="0"/>
              <a:t>The 2024-25 budget includes $400k for property tax refunds</a:t>
            </a:r>
          </a:p>
          <a:p>
            <a:pPr marL="34448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FFCCA-2BB2-4E41-9CB6-F06619707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2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B4E8-D1CE-46AE-B1F5-3D0F6DEE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2024-25 Budget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2965D-43B2-4F9D-B089-431453843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4DCF04-D1DD-4E5A-A520-A97CFDE15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29340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890F-4054-45B2-AFE8-F0F0601A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2024-25 Budget Overview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D8A9D9-8319-4951-A1B7-8299F19C3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976783"/>
              </p:ext>
            </p:extLst>
          </p:nvPr>
        </p:nvGraphicFramePr>
        <p:xfrm>
          <a:off x="628650" y="1447800"/>
          <a:ext cx="7886700" cy="4165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val="1387515807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1033324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 anchor="ctr">
                    <a:solidFill>
                      <a:srgbClr val="B313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from 2023-24</a:t>
                      </a:r>
                    </a:p>
                  </a:txBody>
                  <a:tcPr anchor="ctr">
                    <a:solidFill>
                      <a:srgbClr val="B31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7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Employee Health Insurance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$2,065,666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713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Instructional Salaries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$1,596,623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64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 Tax Refunds (Tax Certiorari Claims)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-$1,200,000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830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Capital Expenses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$948,257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340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Non-Instructional Salaries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$706,076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23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TRS / ERS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$563,787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23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Contract Transportation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$480,660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61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BOCES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1828800" lvl="4" algn="r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$325,722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231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algn="l" defTabSz="4572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4" algn="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$75,102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359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Total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4" algn="r" fontAlgn="b"/>
                      <a:r>
                        <a:rPr lang="en-US" sz="2400" b="1" kern="1200" dirty="0">
                          <a:solidFill>
                            <a:schemeClr val="dk1"/>
                          </a:solidFill>
                        </a:rPr>
                        <a:t>$5,561,893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102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025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Recommended Changes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2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2024-25 Projected </a:t>
            </a:r>
            <a:br>
              <a:rPr lang="en-US" dirty="0"/>
            </a:br>
            <a:r>
              <a:rPr lang="en-US" dirty="0"/>
              <a:t>Elementary Class Size Averages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465620"/>
              </p:ext>
            </p:extLst>
          </p:nvPr>
        </p:nvGraphicFramePr>
        <p:xfrm>
          <a:off x="457200" y="1550138"/>
          <a:ext cx="822959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1">
                  <a:extLst>
                    <a:ext uri="{9D8B030D-6E8A-4147-A177-3AD203B41FA5}">
                      <a16:colId xmlns:a16="http://schemas.microsoft.com/office/drawing/2014/main" val="247741951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368247311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2826677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665062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424474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16020960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3912985243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Altamont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Guilderland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Westmere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Lynnwood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Pine Bush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AVG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9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23*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21.67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19.8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3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Grade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1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(+1)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21.67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19.75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17.5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18.6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5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Grade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18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18.5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(+1)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23*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8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Grade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3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17.33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(+1)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23.67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19.6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9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Grade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4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23.5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21.25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24*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21.25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3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Grade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18.67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(+1)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20.5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(-1)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23.25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23.33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20.25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691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48600" y="6248400"/>
            <a:ext cx="457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E792A-F6A3-4782-BBC8-EA2FB832ECE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10" y="5756378"/>
            <a:ext cx="458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*Under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  <a:latin typeface="Calibri"/>
              </a:rPr>
              <a:t>4 FTEs in “Unassigned” positions in budget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78673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Class Size Average: 20.5</a:t>
            </a:r>
          </a:p>
          <a:p>
            <a:r>
              <a:rPr lang="en-US" dirty="0"/>
              <a:t>Reduction of 6 FTEs</a:t>
            </a:r>
          </a:p>
        </p:txBody>
      </p:sp>
    </p:spTree>
    <p:extLst>
      <p:ext uri="{BB962C8B-B14F-4D97-AF65-F5344CB8AC3E}">
        <p14:creationId xmlns:p14="http://schemas.microsoft.com/office/powerpoint/2010/main" val="906733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22536"/>
              </p:ext>
            </p:extLst>
          </p:nvPr>
        </p:nvGraphicFramePr>
        <p:xfrm>
          <a:off x="304800" y="1295400"/>
          <a:ext cx="83058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Elementary Schools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Enrichment Staff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and Materials</a:t>
                      </a:r>
                    </a:p>
                    <a:p>
                      <a:pPr algn="l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-$175,800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and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-$4,830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Open positions due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to June 2023 resignations; not filled in anticipation of sun-setting grant dollars, other needs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33176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Reading Positions at AES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and LES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$175,800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Previously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grant-funded positions; need for student reading support continues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Social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Worker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$87,900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Previously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grant-funded position split between WES and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GES;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SW support continues to be a need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48934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53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Class Sizes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646880"/>
              </p:ext>
            </p:extLst>
          </p:nvPr>
        </p:nvGraphicFramePr>
        <p:xfrm>
          <a:off x="457200" y="160020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39054801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3099396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5304481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06794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 Size Average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9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2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87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489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8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210804"/>
              </p:ext>
            </p:extLst>
          </p:nvPr>
        </p:nvGraphicFramePr>
        <p:xfrm>
          <a:off x="304800" y="1295400"/>
          <a:ext cx="8305800" cy="5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57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Middle School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Spanish Teacher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$28,400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0.2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previously grant-funded; needs continue and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grow;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0.4 will make position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FT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1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Reading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$14,200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To cover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one section of reading/tutorial for Grade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266285"/>
                  </a:ext>
                </a:extLst>
              </a:tr>
              <a:tr h="10231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Unified Physical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Education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$7,100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Added as pilot during 2023-24 school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year with unassigned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FTE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500134"/>
                  </a:ext>
                </a:extLst>
              </a:tr>
              <a:tr h="1333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Math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Curriculum Materials (</a:t>
                      </a:r>
                      <a:r>
                        <a:rPr lang="en-US" sz="2000" baseline="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-Ready)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$47,253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Renewal of three year contract for print and digital access to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curriculum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;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Multi-year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contract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saves $17,000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4199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70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742980"/>
              </p:ext>
            </p:extLst>
          </p:nvPr>
        </p:nvGraphicFramePr>
        <p:xfrm>
          <a:off x="304800" y="1295400"/>
          <a:ext cx="8381999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High School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Clerical Support in Counseling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Office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1.5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$10,976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Added responsibility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for supporting social work office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World Language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Spanish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Italian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0.4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$42,600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Reinstating Spanish (2) and Italian (1) sections based on 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35239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Calculators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Graphing calculator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sets need to be replaced and replenished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36242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3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sz="4400" dirty="0"/>
              <a:t>Questions: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40475"/>
            <a:ext cx="457200" cy="441325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1338" y="1061328"/>
            <a:ext cx="8235462" cy="48320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What </a:t>
            </a:r>
            <a:r>
              <a:rPr lang="en-US" sz="3600" dirty="0"/>
              <a:t>are our priorities?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What </a:t>
            </a:r>
            <a:r>
              <a:rPr lang="en-US" sz="3600" dirty="0"/>
              <a:t>do our students need?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What </a:t>
            </a:r>
            <a:r>
              <a:rPr lang="en-US" sz="3600" dirty="0"/>
              <a:t>can we afford now and sustain over        time in our operating budget?</a:t>
            </a:r>
          </a:p>
          <a:p>
            <a:pPr>
              <a:lnSpc>
                <a:spcPct val="100000"/>
              </a:lnSpc>
            </a:pPr>
            <a:r>
              <a:rPr lang="en-US" sz="3600" dirty="0" smtClean="0"/>
              <a:t>What </a:t>
            </a:r>
            <a:r>
              <a:rPr lang="en-US" sz="3600" dirty="0"/>
              <a:t>items that had been funded through ARP-ESSR can be incorporated in the general operating budget in 2024-25?</a:t>
            </a:r>
          </a:p>
        </p:txBody>
      </p:sp>
    </p:spTree>
    <p:extLst>
      <p:ext uri="{BB962C8B-B14F-4D97-AF65-F5344CB8AC3E}">
        <p14:creationId xmlns:p14="http://schemas.microsoft.com/office/powerpoint/2010/main" val="41023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21022"/>
              </p:ext>
            </p:extLst>
          </p:nvPr>
        </p:nvGraphicFramePr>
        <p:xfrm>
          <a:off x="304800" y="1295400"/>
          <a:ext cx="8381999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High School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Cafeteria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Tables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Ongoing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transition to bench-style seating; fold up quickly, faster cleaning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35239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Nurse’s Office Privacy Curtains Replacement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$1,700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New,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weighted, fire-retardant, machine washable curtains are needed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26628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4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Staffing/Service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11523"/>
              </p:ext>
            </p:extLst>
          </p:nvPr>
        </p:nvGraphicFramePr>
        <p:xfrm>
          <a:off x="304800" y="1295400"/>
          <a:ext cx="830580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Special Education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Elementary Comprehensive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Skills Program: 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Special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Education Teacher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Teaching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Assistants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Speech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Social Worker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1.0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4.0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1.0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$379,400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Need for fourth elementary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Comprehensive Skills Classroom program; previously grant funded. Two classrooms at GES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Two classrooms at PBES; currently three classrooms housed at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AES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Special Education Tuition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Reductions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-$150,000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Students graduating from programs or reaching the age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of 22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1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58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230122"/>
              </p:ext>
            </p:extLst>
          </p:nvPr>
        </p:nvGraphicFramePr>
        <p:xfrm>
          <a:off x="304800" y="1676400"/>
          <a:ext cx="830580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Athletics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Equipment/Supplies/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Uniforms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for existing sports programs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$16,150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Increased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number of programs (girls’ golf, unified bocce, eSports, girls’ wrestling); Includes funding for new uniforms and 20 FB helmets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Officials’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$4,354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Officials’ fees continue to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increase for both boys’ and girls’ sports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59997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3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341634"/>
              </p:ext>
            </p:extLst>
          </p:nvPr>
        </p:nvGraphicFramePr>
        <p:xfrm>
          <a:off x="457200" y="1828800"/>
          <a:ext cx="83058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Athletics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Boys’ Modified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Volleyball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$6,932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GCSD is at a competitive disadvantage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without a MS program to develop young players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26628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Girls’ Varsity Wrestling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Coach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$5,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065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Year 3 of program, which continues to grow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9453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Staffing/Service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446263"/>
              </p:ext>
            </p:extLst>
          </p:nvPr>
        </p:nvGraphicFramePr>
        <p:xfrm>
          <a:off x="304800" y="1295401"/>
          <a:ext cx="8305800" cy="489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39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Music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5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6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Musical Accompanists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Accompany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music performing groups during performances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266285"/>
                  </a:ext>
                </a:extLst>
              </a:tr>
              <a:tr h="125952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Music Equipment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Grant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funds supported music equipment purchases in previous 2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years;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This begins to restore line in GF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150"/>
                  </a:ext>
                </a:extLst>
              </a:tr>
              <a:tr h="8625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Music Repair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The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increase will bring total repair budget to $11K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513483"/>
                  </a:ext>
                </a:extLst>
              </a:tr>
              <a:tr h="8625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Music (</a:t>
                      </a:r>
                      <a:r>
                        <a:rPr lang="en-US" sz="2000" dirty="0" err="1">
                          <a:solidFill>
                            <a:schemeClr val="tx2"/>
                          </a:solidFill>
                        </a:rPr>
                        <a:t>MixCraft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$790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Need software upgrade in music tech lab at GHS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896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43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Staffing/Service Recommendations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800651"/>
              </p:ext>
            </p:extLst>
          </p:nvPr>
        </p:nvGraphicFramePr>
        <p:xfrm>
          <a:off x="304800" y="1295400"/>
          <a:ext cx="83058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District Wide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Teacher on Special Assignment (Diversity, Equity and Inclusion)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$87,900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Currently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funded through grants; need to support DEI efforts at the classroom level continues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20122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Library Data Bases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$14,058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Replaces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NOVEL databases previously purchased through NYS library, which are no longer available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Replace/Upgrade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2"/>
                          </a:solidFill>
                        </a:rPr>
                        <a:t>Securly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Seeking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another/more reliable tool to monitor student technology usage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1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03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Recommended Changes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91974"/>
              </p:ext>
            </p:extLst>
          </p:nvPr>
        </p:nvGraphicFramePr>
        <p:xfrm>
          <a:off x="304800" y="1295400"/>
          <a:ext cx="84582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Transportation/Maintenance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Contract Transportation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$480,660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Bus driver shortage resulted in an increase in out-of-district runs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that had to be contracted out in 2023-2024; will look to bring routes back to district, if possible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Gas/Diesel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-$30,650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Projected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decrease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in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 fuel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668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Maintenance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and Facilities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$92,000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Increased costs for supplies,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updated bids for natural gas, cost of uniforms, etc.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9669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17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90600"/>
          </a:xfrm>
        </p:spPr>
        <p:txBody>
          <a:bodyPr/>
          <a:lstStyle/>
          <a:p>
            <a:r>
              <a:rPr lang="en-US" dirty="0"/>
              <a:t>Recommended Changes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022508"/>
              </p:ext>
            </p:extLst>
          </p:nvPr>
        </p:nvGraphicFramePr>
        <p:xfrm>
          <a:off x="304800" y="1828800"/>
          <a:ext cx="83058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Business Office/HR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Legal – Attorney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-$85,000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Reflects decrease in anticipated expenses for 2024-2025 school year (tax certiorari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claims)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Add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</a:rPr>
                        <a:t>RecruitFront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Module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$31,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HR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management platform to add time and attendance module to enhance efficiency and accuracy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366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8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FTEs in proposed plan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5F092B-D5F0-4377-AC29-FA5802EC0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72313"/>
              </p:ext>
            </p:extLst>
          </p:nvPr>
        </p:nvGraphicFramePr>
        <p:xfrm>
          <a:off x="457200" y="12954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71776877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998045696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Total FTEs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8564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Teachers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59931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Teaching </a:t>
                      </a:r>
                      <a:r>
                        <a:rPr lang="en-US" sz="2200" dirty="0"/>
                        <a:t>Assistants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4509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Student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1439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Aides/Monitors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7952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Clerical/Confidential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34195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Maintenance and Custodial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9527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0114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Informational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7712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Administrators (Non-Instructional)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85977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r>
                        <a:rPr lang="en-US" sz="2200" dirty="0"/>
                        <a:t>Administrators (Instructional)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2474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18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dirty="0"/>
              <a:t>If additional resources become available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930679"/>
              </p:ext>
            </p:extLst>
          </p:nvPr>
        </p:nvGraphicFramePr>
        <p:xfrm>
          <a:off x="304800" y="1295400"/>
          <a:ext cx="8458200" cy="5295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909">
                <a:tc gridSpan="4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0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Elementary School Counselor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$87,900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Currently grant funded position between LES and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AES;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SEL needs continue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for our students.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546205"/>
                  </a:ext>
                </a:extLst>
              </a:tr>
              <a:tr h="146858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K-8 Positivity Project Teacher Leaders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$10,800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Positions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have been instrumental in the implementation and continued success of program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4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Varsity Assistant Coaches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$2,726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$3,505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$3,505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$3,116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$3,116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Field Hockey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Boys’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Basketball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Girls’ </a:t>
                      </a: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Basketball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Baseball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Softball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89464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Horizontal Scroll 7"/>
          <p:cNvSpPr/>
          <p:nvPr/>
        </p:nvSpPr>
        <p:spPr>
          <a:xfrm>
            <a:off x="1649231" y="37171"/>
            <a:ext cx="5105400" cy="1109166"/>
          </a:xfrm>
          <a:prstGeom prst="horizontalScroll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152400" y="1178729"/>
            <a:ext cx="8873237" cy="51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0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dirty="0"/>
              <a:t>If additional resources become available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862714"/>
              </p:ext>
            </p:extLst>
          </p:nvPr>
        </p:nvGraphicFramePr>
        <p:xfrm>
          <a:off x="304800" y="1295400"/>
          <a:ext cx="8458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6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909">
                <a:tc gridSpan="4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Program/Service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FTEs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Cost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Rationale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0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Girls’ Flag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Football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$12,500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Opportunity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for 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girls 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to participate in new sport Spring 2025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5462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Replenish Tax Certiorari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Reserve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Will Vary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Help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address new tax certiorari claims in the Town of Guilderland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49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Assorted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Materials/Supplies/Travel for Business/Art/FACS/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Organic Garden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NA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$6,200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Instructional</a:t>
                      </a:r>
                      <a:r>
                        <a:rPr lang="en-US" sz="2000" baseline="0" dirty="0">
                          <a:solidFill>
                            <a:schemeClr val="tx2"/>
                          </a:solidFill>
                        </a:rPr>
                        <a:t> leaders requested additional funds for a variety of items during stage 2 of the budget development process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89464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24601"/>
            <a:ext cx="457200" cy="380999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7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proposed plan also addresses facilities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1653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Replaces bleachers in the East Gym ($148,128)</a:t>
            </a:r>
          </a:p>
          <a:p>
            <a:r>
              <a:rPr lang="en-US" dirty="0"/>
              <a:t>Funds costs associated with pre-referendum work ($15,000)</a:t>
            </a:r>
          </a:p>
          <a:p>
            <a:r>
              <a:rPr lang="en-US" dirty="0"/>
              <a:t>Supports the work of the Future Ready Task Force</a:t>
            </a:r>
          </a:p>
          <a:p>
            <a:pPr lvl="1"/>
            <a:r>
              <a:rPr lang="en-US" dirty="0"/>
              <a:t>Long range planning to re-envision instructional space across the district</a:t>
            </a:r>
          </a:p>
          <a:p>
            <a:pPr lvl="1"/>
            <a:r>
              <a:rPr lang="en-US" dirty="0"/>
              <a:t>5 subcommittees at work: elementary programs, humanities, STEAM/career skills, performing arts, gathering spaces</a:t>
            </a:r>
          </a:p>
          <a:p>
            <a:pPr lvl="1"/>
            <a:r>
              <a:rPr lang="en-US" dirty="0"/>
              <a:t>Goal to bring first referendum to voters in May,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77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Proposed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78744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Recognizes priorities shared by GCSD stakeholders by maintaining lower class sizes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Maintains programs and services to support students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Incorporates high priority needs previously funded by COVID relief grant funds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Addresses increased costs that are out of the district’s control: contract transportation costs, health insurance increase, large tax refunds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Respects tax payers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Addresses tax refunds while continuing to address the needs of students for 2024-25 and beyond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59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Proposed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15349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Recognizes that there are still some unknowns that will affect our operations and the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budget</a:t>
            </a:r>
            <a:endParaRPr lang="en-US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Calibri" pitchFamily="34" charset="0"/>
                <a:cs typeface="Times New Roman" pitchFamily="18" charset="0"/>
              </a:rPr>
              <a:t>Outcome of the state budget</a:t>
            </a:r>
          </a:p>
          <a:p>
            <a:pPr lvl="1"/>
            <a:r>
              <a:rPr lang="en-US" dirty="0">
                <a:latin typeface="Calibri" pitchFamily="34" charset="0"/>
                <a:cs typeface="Times New Roman" pitchFamily="18" charset="0"/>
              </a:rPr>
              <a:t>Final bid result on energy costs</a:t>
            </a:r>
          </a:p>
          <a:p>
            <a:pPr lvl="1"/>
            <a:r>
              <a:rPr lang="en-US" dirty="0">
                <a:latin typeface="Calibri" pitchFamily="34" charset="0"/>
                <a:cs typeface="Times New Roman" pitchFamily="18" charset="0"/>
              </a:rPr>
              <a:t>Potential (positive) changes to special education billing from BOCES</a:t>
            </a:r>
          </a:p>
          <a:p>
            <a:pPr lvl="1"/>
            <a:r>
              <a:rPr lang="en-US" dirty="0">
                <a:latin typeface="Calibri" pitchFamily="34" charset="0"/>
                <a:cs typeface="Times New Roman" pitchFamily="18" charset="0"/>
              </a:rPr>
              <a:t>Consideration of potential programmatic changes for self- contained special education classroom at GHS</a:t>
            </a:r>
          </a:p>
          <a:p>
            <a:pPr lvl="1"/>
            <a:r>
              <a:rPr lang="en-US" dirty="0">
                <a:latin typeface="Calibri" pitchFamily="34" charset="0"/>
                <a:cs typeface="Times New Roman" pitchFamily="18" charset="0"/>
              </a:rPr>
              <a:t>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87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108543"/>
          </a:xfrm>
        </p:spPr>
        <p:txBody>
          <a:bodyPr/>
          <a:lstStyle/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March 12, 2024: Question and Answer Session</a:t>
            </a:r>
          </a:p>
          <a:p>
            <a:r>
              <a:rPr lang="en-US" dirty="0">
                <a:solidFill>
                  <a:schemeClr val="tx2"/>
                </a:solidFill>
              </a:rPr>
              <a:t>March 26, 2024: BOE Budget Workshop</a:t>
            </a:r>
          </a:p>
          <a:p>
            <a:r>
              <a:rPr lang="en-US" dirty="0">
                <a:solidFill>
                  <a:schemeClr val="tx2"/>
                </a:solidFill>
              </a:rPr>
              <a:t>April 16, 2024: Board Adopts Budget</a:t>
            </a:r>
          </a:p>
          <a:p>
            <a:r>
              <a:rPr lang="en-US" dirty="0">
                <a:solidFill>
                  <a:schemeClr val="tx2"/>
                </a:solidFill>
              </a:rPr>
              <a:t>May 7, 2024: Budget Hearing</a:t>
            </a:r>
          </a:p>
          <a:p>
            <a:r>
              <a:rPr lang="en-US" dirty="0">
                <a:solidFill>
                  <a:schemeClr val="tx2"/>
                </a:solidFill>
              </a:rPr>
              <a:t>May 21, 2024: Budget Vote and Board Election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340475"/>
            <a:ext cx="457200" cy="365125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98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792A-F6A3-4782-BBC8-EA2FB832ECE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5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5400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0217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It shall be the mission of the Guilderland Central School District to inspire ALL students to be active life-long learners, able to achieve their highest potential in a demanding and ever-changing global community.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416675"/>
            <a:ext cx="457200" cy="365125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2819400"/>
            <a:ext cx="1447800" cy="1066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60563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We will provide for ALL a safe and welcoming environment, where students, parents and staff are joined in the pursuit of academic excellence and personal growth.  Thus, we shall provide a rich and rigorous education for ALL learners so that, upon graduation, they are poised, capable and ready to meet the developments, challenges and opportunities of the future.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416675"/>
            <a:ext cx="457200" cy="365125"/>
          </a:xfrm>
        </p:spPr>
        <p:txBody>
          <a:bodyPr/>
          <a:lstStyle/>
          <a:p>
            <a:pPr>
              <a:defRPr/>
            </a:pPr>
            <a:fld id="{87548EB6-3DCE-439E-82E8-175E07457A2A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400" y="5105400"/>
            <a:ext cx="2133600" cy="1066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Parents, Faculty/Staff, Students’ Top Themes on TE Survey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47362"/>
              </p:ext>
            </p:extLst>
          </p:nvPr>
        </p:nvGraphicFramePr>
        <p:xfrm>
          <a:off x="228600" y="1593166"/>
          <a:ext cx="8229600" cy="482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4663907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4928719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11013125"/>
                    </a:ext>
                  </a:extLst>
                </a:gridCol>
              </a:tblGrid>
              <a:tr h="3460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Faculty/Staff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43620"/>
                  </a:ext>
                </a:extLst>
              </a:tr>
              <a:tr h="865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Maintain low</a:t>
                      </a:r>
                      <a:r>
                        <a:rPr lang="en-US" baseline="0" dirty="0"/>
                        <a:t> class sizes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Maintain low class sizes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 athletic programs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285857"/>
                  </a:ext>
                </a:extLst>
              </a:tr>
              <a:tr h="605514">
                <a:tc>
                  <a:txBody>
                    <a:bodyPr/>
                    <a:lstStyle/>
                    <a:p>
                      <a:r>
                        <a:rPr lang="en-US" dirty="0"/>
                        <a:t>Preserve offerings in the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paraprofessional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 offerings in the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93077"/>
                  </a:ext>
                </a:extLst>
              </a:tr>
              <a:tr h="8650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 rigorous academic programming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Continue</a:t>
                      </a:r>
                      <a:r>
                        <a:rPr lang="en-US" baseline="0" dirty="0"/>
                        <a:t> support for students who require academic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Preserve</a:t>
                      </a:r>
                      <a:r>
                        <a:rPr lang="en-US" baseline="0" dirty="0"/>
                        <a:t> a wide variety of electives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47601"/>
                  </a:ext>
                </a:extLst>
              </a:tr>
              <a:tr h="865020">
                <a:tc>
                  <a:txBody>
                    <a:bodyPr/>
                    <a:lstStyle/>
                    <a:p>
                      <a:r>
                        <a:rPr lang="en-US" dirty="0"/>
                        <a:t>Continue support</a:t>
                      </a:r>
                      <a:r>
                        <a:rPr lang="en-US" baseline="0" dirty="0"/>
                        <a:t> for students who require academic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Continu</a:t>
                      </a:r>
                      <a:r>
                        <a:rPr lang="en-US" baseline="0" dirty="0"/>
                        <a:t>e support for students’ social-emotional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 </a:t>
                      </a:r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for students who require academic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05744"/>
                  </a:ext>
                </a:extLst>
              </a:tr>
              <a:tr h="11245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Continue support</a:t>
                      </a:r>
                      <a:r>
                        <a:rPr lang="en-US" baseline="0" dirty="0"/>
                        <a:t> for students’ social-emotional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Preserve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offerings </a:t>
                      </a:r>
                      <a:r>
                        <a:rPr lang="en-US" baseline="0" dirty="0"/>
                        <a:t>in the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</a:t>
                      </a:r>
                      <a:r>
                        <a:rPr lang="en-US" baseline="0" dirty="0"/>
                        <a:t> low class sizes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57446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264275"/>
            <a:ext cx="457200" cy="517525"/>
          </a:xfrm>
        </p:spPr>
        <p:txBody>
          <a:bodyPr/>
          <a:lstStyle/>
          <a:p>
            <a:fld id="{4C3E792A-F6A3-4782-BBC8-EA2FB832EC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9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255" y="190081"/>
            <a:ext cx="8229600" cy="762000"/>
          </a:xfrm>
        </p:spPr>
        <p:txBody>
          <a:bodyPr/>
          <a:lstStyle/>
          <a:p>
            <a:r>
              <a:rPr lang="en-US" dirty="0"/>
              <a:t>Board members weigh 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55" y="901778"/>
            <a:ext cx="8229600" cy="775597"/>
          </a:xfrm>
        </p:spPr>
        <p:txBody>
          <a:bodyPr/>
          <a:lstStyle/>
          <a:p>
            <a:r>
              <a:rPr lang="en-US" dirty="0"/>
              <a:t>Board members share priorities for 2024-2025 spending plan via TE Survey: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96200" y="6416675"/>
            <a:ext cx="457200" cy="365125"/>
          </a:xfrm>
        </p:spPr>
        <p:txBody>
          <a:bodyPr/>
          <a:lstStyle/>
          <a:p>
            <a:fld id="{4C3E792A-F6A3-4782-BBC8-EA2FB832EC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400"/>
            <a:ext cx="7162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200" b="1" dirty="0"/>
              <a:t>Top Priorities</a:t>
            </a:r>
            <a:endParaRPr lang="en-US" sz="3200" dirty="0"/>
          </a:p>
          <a:p>
            <a:pPr marL="514350" indent="-514350" fontAlgn="t">
              <a:buFont typeface="+mj-lt"/>
              <a:buAutoNum type="arabicPeriod"/>
            </a:pPr>
            <a:r>
              <a:rPr lang="en-US" sz="3200" dirty="0">
                <a:solidFill>
                  <a:schemeClr val="accent2"/>
                </a:solidFill>
              </a:rPr>
              <a:t>Maintain low class sizes </a:t>
            </a:r>
          </a:p>
          <a:p>
            <a:pPr fontAlgn="t"/>
            <a:r>
              <a:rPr lang="en-US" sz="3200" dirty="0">
                <a:solidFill>
                  <a:schemeClr val="accent2"/>
                </a:solidFill>
              </a:rPr>
              <a:t>1.  Preserve offerings in the arts </a:t>
            </a:r>
          </a:p>
          <a:p>
            <a:pPr fontAlgn="t"/>
            <a:r>
              <a:rPr lang="en-US" sz="3200" dirty="0">
                <a:solidFill>
                  <a:schemeClr val="accent2"/>
                </a:solidFill>
              </a:rPr>
              <a:t>2.  Continue support for SEL</a:t>
            </a:r>
          </a:p>
          <a:p>
            <a:pPr marL="514350" indent="-514350">
              <a:buAutoNum type="arabicPeriod" startAt="2"/>
            </a:pPr>
            <a:r>
              <a:rPr lang="en-US" sz="3200" dirty="0">
                <a:solidFill>
                  <a:schemeClr val="accent2"/>
                </a:solidFill>
              </a:rPr>
              <a:t>Preserve rigorous academic </a:t>
            </a:r>
            <a:r>
              <a:rPr lang="en-US" sz="3200" dirty="0" smtClean="0">
                <a:solidFill>
                  <a:schemeClr val="accent2"/>
                </a:solidFill>
              </a:rPr>
              <a:t>programs</a:t>
            </a:r>
            <a:endParaRPr lang="en-US" sz="3200" dirty="0">
              <a:solidFill>
                <a:schemeClr val="accent2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3200" dirty="0">
                <a:solidFill>
                  <a:schemeClr val="accent2"/>
                </a:solidFill>
              </a:rPr>
              <a:t>Increase teaching assistant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4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Board of Education Priority Areas:</a:t>
            </a:r>
            <a:br>
              <a:rPr lang="en-US" dirty="0"/>
            </a:br>
            <a:r>
              <a:rPr lang="en-US" dirty="0"/>
              <a:t>2020-2025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905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Close achievement or opportunity gap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Focus on the whole child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Focus on diversity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Facilities</a:t>
            </a:r>
          </a:p>
          <a:p>
            <a:pPr marL="231775" lvl="1" indent="0">
              <a:buNone/>
            </a:pPr>
            <a:endParaRPr lang="en-US" dirty="0"/>
          </a:p>
          <a:p>
            <a:pPr marL="2317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B385AA4-1930-4848-A39A-3CD2E667BDF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637E4D69-4B5E-014E-8FEA-C6A69799C701}" type="datetime1">
              <a:rPr lang="en-US" smtClean="0"/>
              <a:t>3/4/2024</a:t>
            </a:fld>
            <a:endParaRPr lang="en-US" dirty="0"/>
          </a:p>
        </p:txBody>
      </p:sp>
      <p:pic>
        <p:nvPicPr>
          <p:cNvPr id="6" name="Picture 5" descr="SMART GOAL SETTING AND LANGUAGE LEARNING HABI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51" y="3068954"/>
            <a:ext cx="525780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47051"/>
      </p:ext>
    </p:extLst>
  </p:cSld>
  <p:clrMapOvr>
    <a:masterClrMapping/>
  </p:clrMapOvr>
</p:sld>
</file>

<file path=ppt/theme/theme1.xml><?xml version="1.0" encoding="utf-8"?>
<a:theme xmlns:a="http://schemas.openxmlformats.org/drawingml/2006/main" name="GCSDPP_1617">
  <a:themeElements>
    <a:clrScheme name="Guilderland 3">
      <a:dk1>
        <a:srgbClr val="92000E"/>
      </a:dk1>
      <a:lt1>
        <a:srgbClr val="FFFFFF"/>
      </a:lt1>
      <a:dk2>
        <a:srgbClr val="404040"/>
      </a:dk2>
      <a:lt2>
        <a:srgbClr val="BFBFBF"/>
      </a:lt2>
      <a:accent1>
        <a:srgbClr val="67010B"/>
      </a:accent1>
      <a:accent2>
        <a:srgbClr val="2F4468"/>
      </a:accent2>
      <a:accent3>
        <a:srgbClr val="A77F3B"/>
      </a:accent3>
      <a:accent4>
        <a:srgbClr val="645175"/>
      </a:accent4>
      <a:accent5>
        <a:srgbClr val="255134"/>
      </a:accent5>
      <a:accent6>
        <a:srgbClr val="102752"/>
      </a:accent6>
      <a:hlink>
        <a:srgbClr val="1D36FF"/>
      </a:hlink>
      <a:folHlink>
        <a:srgbClr val="1D3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3193-01_CRB-CommsPwrptTemplate-GENERAL">
  <a:themeElements>
    <a:clrScheme name="Guilderland 3">
      <a:dk1>
        <a:srgbClr val="92000E"/>
      </a:dk1>
      <a:lt1>
        <a:srgbClr val="FFFFFF"/>
      </a:lt1>
      <a:dk2>
        <a:srgbClr val="404040"/>
      </a:dk2>
      <a:lt2>
        <a:srgbClr val="BFBFBF"/>
      </a:lt2>
      <a:accent1>
        <a:srgbClr val="67010B"/>
      </a:accent1>
      <a:accent2>
        <a:srgbClr val="2F4468"/>
      </a:accent2>
      <a:accent3>
        <a:srgbClr val="A77F3B"/>
      </a:accent3>
      <a:accent4>
        <a:srgbClr val="645175"/>
      </a:accent4>
      <a:accent5>
        <a:srgbClr val="255134"/>
      </a:accent5>
      <a:accent6>
        <a:srgbClr val="102752"/>
      </a:accent6>
      <a:hlink>
        <a:srgbClr val="1D36FF"/>
      </a:hlink>
      <a:folHlink>
        <a:srgbClr val="1D3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GCSD New Background Template</Template>
  <TotalTime>20446</TotalTime>
  <Words>2434</Words>
  <Application>Microsoft Office PowerPoint</Application>
  <PresentationFormat>On-screen Show (4:3)</PresentationFormat>
  <Paragraphs>820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Lucida Handwriting</vt:lpstr>
      <vt:lpstr>Times New Roman</vt:lpstr>
      <vt:lpstr>Wingdings</vt:lpstr>
      <vt:lpstr>GCSDPP_1617</vt:lpstr>
      <vt:lpstr>43193-01_CRB-CommsPwrptTemplate-GENERAL</vt:lpstr>
      <vt:lpstr>On the Road to  Future-Ready  The Superintendent’s Proposed  2024-2025 Budget March 5, 2024</vt:lpstr>
      <vt:lpstr>AGENDA</vt:lpstr>
      <vt:lpstr>Key Questions:</vt:lpstr>
      <vt:lpstr>PowerPoint Presentation</vt:lpstr>
      <vt:lpstr>Mission Statement</vt:lpstr>
      <vt:lpstr>Vision Statement</vt:lpstr>
      <vt:lpstr>Parents, Faculty/Staff, Students’ Top Themes on TE Survey</vt:lpstr>
      <vt:lpstr>Board members weigh in…</vt:lpstr>
      <vt:lpstr>Board of Education Priority Areas: 2020-2025</vt:lpstr>
      <vt:lpstr>District Leadership Budget Planning</vt:lpstr>
      <vt:lpstr>Overall, this budget:</vt:lpstr>
      <vt:lpstr>Financial Context for Budget Development</vt:lpstr>
      <vt:lpstr>2023-2024 BUDGET &amp; STAFFING</vt:lpstr>
      <vt:lpstr> ENROLLMENT DATA</vt:lpstr>
      <vt:lpstr>Budget Vote Approval</vt:lpstr>
      <vt:lpstr>2024-25 Executive Budget</vt:lpstr>
      <vt:lpstr>2024-25 Executive Budget Proposal</vt:lpstr>
      <vt:lpstr>Tax Levy Limit (Property Tax Cap)</vt:lpstr>
      <vt:lpstr>PowerPoint Presentation</vt:lpstr>
      <vt:lpstr>Projected 2024-25 Tax Impact</vt:lpstr>
      <vt:lpstr>Addressing Tax Certiorari Claims</vt:lpstr>
      <vt:lpstr>2024-25 Budget Overview</vt:lpstr>
      <vt:lpstr>2024-25 Budget Overview</vt:lpstr>
      <vt:lpstr> Recommended Changes </vt:lpstr>
      <vt:lpstr>2024-25 Projected  Elementary Class Size Averages </vt:lpstr>
      <vt:lpstr>Recommendations</vt:lpstr>
      <vt:lpstr>Middle School Class Sizes</vt:lpstr>
      <vt:lpstr>Recommendations</vt:lpstr>
      <vt:lpstr>Recommendations</vt:lpstr>
      <vt:lpstr>Recommendations</vt:lpstr>
      <vt:lpstr>Staffing/Service Recommendations</vt:lpstr>
      <vt:lpstr>Recommendations</vt:lpstr>
      <vt:lpstr>Recommendations</vt:lpstr>
      <vt:lpstr>Staffing/Service Recommendations</vt:lpstr>
      <vt:lpstr>Staffing/Service Recommendations</vt:lpstr>
      <vt:lpstr>Recommended Changes</vt:lpstr>
      <vt:lpstr>Recommended Changes</vt:lpstr>
      <vt:lpstr>Summary of FTEs in proposed plan</vt:lpstr>
      <vt:lpstr>If additional resources become available</vt:lpstr>
      <vt:lpstr>If additional resources become available</vt:lpstr>
      <vt:lpstr>This proposed plan also addresses facilities needs</vt:lpstr>
      <vt:lpstr>This Proposed Plan</vt:lpstr>
      <vt:lpstr>This Proposed Plan</vt:lpstr>
      <vt:lpstr>Next Steps</vt:lpstr>
      <vt:lpstr>Questions?</vt:lpstr>
    </vt:vector>
  </TitlesOfParts>
  <Company>Guilderland Central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Guilderland High School</dc:creator>
  <cp:lastModifiedBy>Debra Sim</cp:lastModifiedBy>
  <cp:revision>1173</cp:revision>
  <cp:lastPrinted>2024-02-22T18:56:28Z</cp:lastPrinted>
  <dcterms:created xsi:type="dcterms:W3CDTF">2014-02-10T16:08:28Z</dcterms:created>
  <dcterms:modified xsi:type="dcterms:W3CDTF">2024-03-04T19:08:29Z</dcterms:modified>
</cp:coreProperties>
</file>